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5431" r:id="rId6"/>
  </p:sldMasterIdLst>
  <p:notesMasterIdLst>
    <p:notesMasterId r:id="rId22"/>
  </p:notesMasterIdLst>
  <p:handoutMasterIdLst>
    <p:handoutMasterId r:id="rId23"/>
  </p:handoutMasterIdLst>
  <p:sldIdLst>
    <p:sldId id="447" r:id="rId7"/>
    <p:sldId id="339" r:id="rId8"/>
    <p:sldId id="451" r:id="rId9"/>
    <p:sldId id="452" r:id="rId10"/>
    <p:sldId id="464" r:id="rId11"/>
    <p:sldId id="465" r:id="rId12"/>
    <p:sldId id="453" r:id="rId13"/>
    <p:sldId id="466" r:id="rId14"/>
    <p:sldId id="454" r:id="rId15"/>
    <p:sldId id="456" r:id="rId16"/>
    <p:sldId id="457" r:id="rId17"/>
    <p:sldId id="462" r:id="rId18"/>
    <p:sldId id="458" r:id="rId19"/>
    <p:sldId id="463" r:id="rId20"/>
    <p:sldId id="450" r:id="rId21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900"/>
    <a:srgbClr val="00C1DE"/>
    <a:srgbClr val="7F7F7F"/>
    <a:srgbClr val="333E48"/>
    <a:srgbClr val="FF6B00"/>
    <a:srgbClr val="E5ECEB"/>
    <a:srgbClr val="95D600"/>
    <a:srgbClr val="FFC600"/>
    <a:srgbClr val="93E5FF"/>
    <a:srgbClr val="7B7F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404" autoAdjust="0"/>
    <p:restoredTop sz="62932"/>
  </p:normalViewPr>
  <p:slideViewPr>
    <p:cSldViewPr snapToGrid="0">
      <p:cViewPr varScale="1">
        <p:scale>
          <a:sx n="68" d="100"/>
          <a:sy n="68" d="100"/>
        </p:scale>
        <p:origin x="224" y="67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22" d="100"/>
          <a:sy n="122" d="100"/>
        </p:scale>
        <p:origin x="3096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1.xml"/><Relationship Id="rId11" Type="http://schemas.openxmlformats.org/officeDocument/2006/relationships/slide" Target="slides/slide5.xml"/><Relationship Id="rId24" Type="http://schemas.openxmlformats.org/officeDocument/2006/relationships/presProps" Target="presProps.xml"/><Relationship Id="rId5" Type="http://schemas.openxmlformats.org/officeDocument/2006/relationships/customXml" Target="../customXml/item5.xml"/><Relationship Id="rId15" Type="http://schemas.openxmlformats.org/officeDocument/2006/relationships/slide" Target="slides/slide9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4" Type="http://schemas.openxmlformats.org/officeDocument/2006/relationships/customXml" Target="../customXml/item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7B394A5-FD1F-430F-BB3A-F7878AC293E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3CE605-DAD4-4C64-BE6E-BE3D8E5504A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699187-58AF-4D6B-8526-D5C98A6AF82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79C45C6D-DBFC-4B67-A8DE-9C2360ACC98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5318220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97C0424-39BA-4205-9510-7D8372B40FA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0861BC-4E89-4909-9F41-7A6E20183733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5B25F150-DB0B-4758-AFA9-222A6E446235}" type="datetimeFigureOut">
              <a:rPr lang="en-US" altLang="en-US"/>
              <a:pPr>
                <a:defRPr/>
              </a:pPr>
              <a:t>3/3/25</a:t>
            </a:fld>
            <a:endParaRPr lang="en-US" alt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D5B20C51-CC4D-4C34-9C63-92F50CE02E9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DAC138B7-E2A5-4B5D-ADC2-E53A511B52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A61A1A-4481-471C-A253-BE997586AA0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C0DDD9-A1C6-46BA-89ED-AF0DD26726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3B16354E-6974-4833-AB87-3220A0835E8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7675800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ts val="6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CPUs offer cost-effective and energy-efficient inference, reducing both capital and operational expenses.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Increasing AI model complexity brings new challenges, such as compute demands and memory bandwidth limitations.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Computation graphs (DAGs) provide a structured way to model operations and optimize data flow.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Understanding execution modes helps differentiate between static graph execution and dynamic (eager) execution.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Frameworks like </a:t>
            </a:r>
            <a:r>
              <a:rPr lang="en-GB" dirty="0" err="1"/>
              <a:t>PyTorch</a:t>
            </a:r>
            <a:r>
              <a:rPr lang="en-GB" dirty="0"/>
              <a:t> and Arm Compute Library provide tools to optimize inference across cloud and edge devices.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253324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 err="1"/>
              <a:t>PyTorch</a:t>
            </a:r>
            <a:r>
              <a:rPr lang="en-GB" dirty="0"/>
              <a:t> functions route through the central dispatcher, which determines the appropriate low-level implementation.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The </a:t>
            </a:r>
            <a:r>
              <a:rPr lang="en-GB" dirty="0" err="1"/>
              <a:t>ATen</a:t>
            </a:r>
            <a:r>
              <a:rPr lang="en-GB" dirty="0"/>
              <a:t> tensor library serves as the bridge between high-level operations and hardware-optimized kernels.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Backend optimizations include </a:t>
            </a:r>
            <a:r>
              <a:rPr lang="en-GB" dirty="0" err="1"/>
              <a:t>OpenBLAS</a:t>
            </a:r>
            <a:r>
              <a:rPr lang="en-GB" dirty="0"/>
              <a:t> for efficient linear algebra routines and </a:t>
            </a:r>
            <a:r>
              <a:rPr lang="en-GB" dirty="0" err="1"/>
              <a:t>KleidiAI</a:t>
            </a:r>
            <a:r>
              <a:rPr lang="en-GB" dirty="0"/>
              <a:t> for Arm-specific acceleration.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Extensibility features allow custom backend registrations to enhance hardware-specific optimizations.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11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019984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Micro-kernels are highly optimized low-level compute functions designed for accelerating tensor operations.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These kernels optimize cache-aware execution, reducing memory bandwidth usage and improving performance.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Leverages Arm-specific instructions like SVE, </a:t>
            </a:r>
            <a:r>
              <a:rPr lang="en-GB" dirty="0" err="1"/>
              <a:t>DotProd</a:t>
            </a:r>
            <a:r>
              <a:rPr lang="en-GB" dirty="0"/>
              <a:t>, and I8MM for parallelized data processing.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Specialized implementations for GEMM (matrix multiplication) and convolution operations improve efficiency.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Supports low-precision data types such as INT4, INT8, and BFP16 to enhance compute performance on Arm CPUs.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12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756917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 err="1"/>
              <a:t>Llama.cpp</a:t>
            </a:r>
            <a:r>
              <a:rPr lang="en-GB" dirty="0"/>
              <a:t> is designed as a lightweight and efficient implementation for inference, using a minimal memory and compute footprint.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It is optimized for CPU execution, leveraging low-level optimizations to run efficiently on consumer-grade processors.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Ideal for resource-constrained environments, enabling deployment on edge devices with limited computational power.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Focuses on simplicity and accessibility, with minimal dependencies for easy integration into projects.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Targeted specifically for efficient inference, prioritizing performance while maintaining resource efficiency.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13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80132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Efficient inference on CPUs offers significant cost and energy benefits, making CPUs a viable choice for many AI applications.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Optimizing through graph structures simplifies understanding and debugging while enabling performance improvements through optimizations like operator fusion.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Static vs. dynamic execution trade-offs highlight how static compilation provides stability and optimization, while dynamic execution adapts to runtime conditions.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Hardware-level enhancements such as vectorized instructions like NEON, SVE, and I8MM improve CPU inference efficiency.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Framework ecosystem ensures broad compatibility, with multiple libraries like </a:t>
            </a:r>
            <a:r>
              <a:rPr lang="en-GB" dirty="0" err="1"/>
              <a:t>PyTorch</a:t>
            </a:r>
            <a:r>
              <a:rPr lang="en-GB" dirty="0"/>
              <a:t>, ONNX Runtime, and </a:t>
            </a:r>
            <a:r>
              <a:rPr lang="en-GB" dirty="0" err="1"/>
              <a:t>Llama.cpp</a:t>
            </a:r>
            <a:r>
              <a:rPr lang="en-GB" dirty="0"/>
              <a:t> supporting CPU-based inference across various deployment scenarios.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14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195429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CPUs provide a cost-effective alternative to specialized GPUs, leveraging existing hardware to minimize additional investment.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Their ubiquity across edge devices and servers ensures broad compatibility and seamless deployment.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Optimizations such as vectorized operations improve energy efficiency and enable low-latency inference.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Running inference locally on CPUs enhances data security by reducing data transmission and ensuring compliance with privacy regulations.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511994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AI model complexity is increasing rapidly, with compute requirements growing 4-5x per year.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Large models require high memory bandwidth and efficient data movement, which can create bottlenecks.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Scalability is a concern, as generative AI workloads require efficient multi-threading and core utilization.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Low-latency applications pose a challenge for CPUs under high computational loads, requiring optimized execution strategies.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667711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Computation graphs model AI workflows, where nodes represent operations and edges capture dependencies.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Directed Acyclic Graphs (DAGs) ensure sequential execution order and prevent circular dependencies.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Graph-based visualization aids in debugging, optimizing redundant operations, and improving parallel execution.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Advanced techniques like operator fusion and dynamic graph compilation leverage DAGs to enhance model efficiency.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164813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Graph mode defines the computation graph before execution, enabling optimizations like constant folding and operator fusion.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Compile-time optimizations in graph mode reduce runtime overhead by precomputing static operations.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Eager mode executes operations dynamically, making it intuitive for debugging but less optimized for large workloads.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Graph mode is better suited for performance-critical AI applications, while eager mode is useful for prototyping and experimentation.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031632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Dynamic graph compilation transforms evolving computation graphs into optimized machine code on the fly.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Just-in-time (JIT) compilation allows portions of the graph to be compiled during execution, improving flexibility.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Operator fusion and inlining merge multiple operations, reducing computational overhead.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Benefits include improved adaptability to changing workloads, optimized performance, and reduced latency without requiring full recompilation.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43836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Defines the entire computation graph ahead of execution, ensuring efficient and predictable runtime performance.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Operator fusion, constant folding, and memory layout adjustments are applied at compile time to reduce runtime overhead.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A full-graph global analysis enables comprehensive optimizations across dependencies.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Benefits include enhanced performance due to precomputed optimizations, deterministic execution flow, and better hardware utilization.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Precompiled kernels can maximize CPU efficiency by leveraging specialized processor features.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003875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dirty="0"/>
              <a:t>Static Compilation</a:t>
            </a:r>
          </a:p>
          <a:p>
            <a:endParaRPr lang="en-GB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Graph is compiled ahead-of-time, leading to predictable and optimized performance.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Best suited for production workloads that require stability and efficiency.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Advantages include faster execution for fixed workloads but with less flexibility for varying input shapes or dynamic control flow.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Examples: XLA, TVM, and ONNX runtime with ahead-of-time compilation.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r>
              <a:rPr lang="en-GB" b="1" dirty="0"/>
              <a:t>Dynamic Compilation</a:t>
            </a:r>
          </a:p>
          <a:p>
            <a:endParaRPr lang="en-GB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Uses Just-in-Time (JIT) optimizations that allow on-the-fly graph adaptation during execution.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Provides flexibility to adjust to changing inputs and control flow but may introduce additional runtime overhead.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Easier for debugging and prototyping but requires warm-up time before optimizations take full effect.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Examples: </a:t>
            </a:r>
            <a:r>
              <a:rPr lang="en-GB" dirty="0" err="1"/>
              <a:t>PyTorch</a:t>
            </a:r>
            <a:r>
              <a:rPr lang="en-GB" dirty="0"/>
              <a:t> eager mode, TensorFlow eager execution, and </a:t>
            </a:r>
            <a:r>
              <a:rPr lang="en-GB" dirty="0" err="1"/>
              <a:t>TorchScript</a:t>
            </a:r>
            <a:r>
              <a:rPr lang="en-GB" dirty="0"/>
              <a:t> JIT.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391021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 err="1"/>
              <a:t>PyTorch</a:t>
            </a:r>
            <a:r>
              <a:rPr lang="en-GB" dirty="0"/>
              <a:t>, </a:t>
            </a:r>
            <a:r>
              <a:rPr lang="en-GB" dirty="0" err="1"/>
              <a:t>LiteRT</a:t>
            </a:r>
            <a:r>
              <a:rPr lang="en-GB" dirty="0"/>
              <a:t>, and </a:t>
            </a:r>
            <a:r>
              <a:rPr lang="en-GB" dirty="0" err="1"/>
              <a:t>ExecuTorch</a:t>
            </a:r>
            <a:r>
              <a:rPr lang="en-GB" dirty="0"/>
              <a:t> are optimized for adaptability, training, and mobile inference.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ONNX Runtime provides cross-platform inference, and the Arm Compute Library offers low-level optimized routines.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 err="1"/>
              <a:t>Llama.cpp</a:t>
            </a:r>
            <a:r>
              <a:rPr lang="en-GB" dirty="0"/>
              <a:t> is a lightweight C++ inference framework suitable for LLMs on CPUs.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Arm-specific optimizations leverage NEON and SVE instructions for high-efficiency computation.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Custom kernel libraries like </a:t>
            </a:r>
            <a:r>
              <a:rPr lang="en-GB" dirty="0" err="1"/>
              <a:t>KleidiAI</a:t>
            </a:r>
            <a:r>
              <a:rPr lang="en-GB" dirty="0"/>
              <a:t> further optimize ML workloads on Arm-based architectures.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10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765484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8.sv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1AB4B55-060F-BB7C-707C-BC52EA56FB5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" y="-1"/>
            <a:ext cx="12191999" cy="6858001"/>
          </a:xfrm>
          <a:prstGeom prst="rect">
            <a:avLst/>
          </a:prstGeom>
        </p:spPr>
      </p:pic>
      <p:sp>
        <p:nvSpPr>
          <p:cNvPr id="3" name="Text Placeholder 28">
            <a:extLst>
              <a:ext uri="{FF2B5EF4-FFF2-40B4-BE49-F238E27FC236}">
                <a16:creationId xmlns:a16="http://schemas.microsoft.com/office/drawing/2014/main" id="{5B52BF8D-E158-ED3C-F83E-8ADB787A9B6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624" y="5523753"/>
            <a:ext cx="4264272" cy="295077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4" name="Text Placeholder 28">
            <a:extLst>
              <a:ext uri="{FF2B5EF4-FFF2-40B4-BE49-F238E27FC236}">
                <a16:creationId xmlns:a16="http://schemas.microsoft.com/office/drawing/2014/main" id="{394BE803-3A53-9DD7-8C4D-BE54366D24F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8624" y="5833633"/>
            <a:ext cx="4264272" cy="301109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6A6BA01-5647-C911-2D6F-EA1B5776D3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64FD42E4-6767-D4AE-8D21-E0B19801A4A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sp>
        <p:nvSpPr>
          <p:cNvPr id="9" name="TextBox 20">
            <a:extLst>
              <a:ext uri="{FF2B5EF4-FFF2-40B4-BE49-F238E27FC236}">
                <a16:creationId xmlns:a16="http://schemas.microsoft.com/office/drawing/2014/main" id="{65FD54C8-30E0-092E-F3F7-D923E5082298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1DEB12F-91E9-DAC5-FBA6-F59334F7F67D}"/>
              </a:ext>
            </a:extLst>
          </p:cNvPr>
          <p:cNvCxnSpPr>
            <a:cxnSpLocks/>
          </p:cNvCxnSpPr>
          <p:nvPr userDrawn="1"/>
        </p:nvCxnSpPr>
        <p:spPr>
          <a:xfrm>
            <a:off x="417443" y="5543631"/>
            <a:ext cx="0" cy="581172"/>
          </a:xfrm>
          <a:prstGeom prst="line">
            <a:avLst/>
          </a:prstGeom>
          <a:ln w="12700">
            <a:solidFill>
              <a:srgbClr val="00C1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F071B41C-1A24-A635-FA1A-9F8F68EDD53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14" name="TextBox 20">
            <a:extLst>
              <a:ext uri="{FF2B5EF4-FFF2-40B4-BE49-F238E27FC236}">
                <a16:creationId xmlns:a16="http://schemas.microsoft.com/office/drawing/2014/main" id="{BC02F8D1-4809-5534-8DA7-251CC8B5FC94}"/>
              </a:ext>
            </a:extLst>
          </p:cNvPr>
          <p:cNvSpPr txBox="1">
            <a:spLocks noChangeArrowheads="1"/>
          </p:cNvSpPr>
          <p:nvPr userDrawn="1"/>
        </p:nvSpPr>
        <p:spPr bwMode="auto">
          <a:xfrm rot="16200000">
            <a:off x="11253652" y="5695788"/>
            <a:ext cx="1573278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sz="1000" b="0" i="0" dirty="0">
                <a:solidFill>
                  <a:srgbClr val="D1D2D3"/>
                </a:solidFill>
                <a:effectLst/>
                <a:latin typeface="+mn-lt"/>
              </a:rPr>
              <a:t>AI-generated image</a:t>
            </a:r>
            <a:endParaRPr lang="en-US" altLang="en-US" sz="1000" dirty="0">
              <a:solidFill>
                <a:schemeClr val="bg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928636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3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2A299D77-EA97-CE42-9CAA-4C84832F264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356230" y="0"/>
            <a:ext cx="6835769" cy="6858000"/>
          </a:xfrm>
          <a:prstGeom prst="rect">
            <a:avLst/>
          </a:prstGeom>
        </p:spPr>
      </p:pic>
      <p:sp>
        <p:nvSpPr>
          <p:cNvPr id="12" name="TextBox 20">
            <a:extLst>
              <a:ext uri="{FF2B5EF4-FFF2-40B4-BE49-F238E27FC236}">
                <a16:creationId xmlns:a16="http://schemas.microsoft.com/office/drawing/2014/main" id="{CC996240-7E12-F548-AD0D-F8FB96331F4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6334779-F2E3-2947-AB96-C7B474D6B1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1060ECE6-53F5-A24F-86B7-E2939773DD3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17" name="Picture 16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475B06F1-14B8-6B48-A594-FDB96BCF41B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3779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6_Section Divider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D07803EC-F0AE-DC4A-A429-41D8DD50D7E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356230" y="0"/>
            <a:ext cx="6835769" cy="6857999"/>
          </a:xfrm>
          <a:prstGeom prst="rect">
            <a:avLst/>
          </a:prstGeom>
        </p:spPr>
      </p:pic>
      <p:sp>
        <p:nvSpPr>
          <p:cNvPr id="2" name="TextBox 20">
            <a:extLst>
              <a:ext uri="{FF2B5EF4-FFF2-40B4-BE49-F238E27FC236}">
                <a16:creationId xmlns:a16="http://schemas.microsoft.com/office/drawing/2014/main" id="{6CBE02A7-EA26-23DB-58E4-E78CD105487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23A370-A92B-54C6-980D-406B2EE17C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E7FF7030-A64B-2842-8A77-3EB354B9D9B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6" name="Picture 5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1A3DA53E-053D-C94E-3938-BC2E15E9142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0954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7_Section Divider slide">
    <p:bg>
      <p:bgPr>
        <a:gradFill>
          <a:gsLst>
            <a:gs pos="100000">
              <a:schemeClr val="accent2"/>
            </a:gs>
            <a:gs pos="21000">
              <a:srgbClr val="00C1DE"/>
            </a:gs>
            <a:gs pos="49000">
              <a:schemeClr val="accent1"/>
            </a:gs>
          </a:gsLst>
          <a:lin ang="7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20">
            <a:extLst>
              <a:ext uri="{FF2B5EF4-FFF2-40B4-BE49-F238E27FC236}">
                <a16:creationId xmlns:a16="http://schemas.microsoft.com/office/drawing/2014/main" id="{C897E447-8D49-F64E-96E2-E84DFE56298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A06FA327-5400-394E-B4AE-123F66979F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132154D4-1182-DC4A-B9F9-3D973CBC84A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15" name="Picture 14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E6B164D8-593E-4E49-A224-1AA496608BB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7B3BB7BF-91BC-31FE-28B5-3FF67809DE4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5356230" y="0"/>
            <a:ext cx="68357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8317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Section Divider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Background pattern&#10;&#10;Description automatically generated">
            <a:extLst>
              <a:ext uri="{FF2B5EF4-FFF2-40B4-BE49-F238E27FC236}">
                <a16:creationId xmlns:a16="http://schemas.microsoft.com/office/drawing/2014/main" id="{31CA647C-0297-2248-9EC4-C59D9E7C394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700" y="287581"/>
            <a:ext cx="11658600" cy="6341819"/>
          </a:xfrm>
          <a:prstGeom prst="rect">
            <a:avLst/>
          </a:prstGeom>
        </p:spPr>
      </p:pic>
      <p:sp>
        <p:nvSpPr>
          <p:cNvPr id="12" name="TextBox 20">
            <a:extLst>
              <a:ext uri="{FF2B5EF4-FFF2-40B4-BE49-F238E27FC236}">
                <a16:creationId xmlns:a16="http://schemas.microsoft.com/office/drawing/2014/main" id="{714AEDC0-A33B-F940-A840-6EE803459EFF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F460B914-698E-8E44-851B-26EF10C37B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1139BE0C-30D8-5E4A-AADA-9C76A8138DE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15" name="Picture 14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A64E8E06-C0AC-F149-A17F-960EB7414B2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7992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1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1321ADCF-9532-6E4F-9169-2B103CECC5D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700" y="287581"/>
            <a:ext cx="11658600" cy="6341819"/>
          </a:xfrm>
          <a:prstGeom prst="rect">
            <a:avLst/>
          </a:prstGeom>
        </p:spPr>
      </p:pic>
      <p:pic>
        <p:nvPicPr>
          <p:cNvPr id="8" name="Picture 7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92C6B5BA-D902-3D48-BDB2-127DD901643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12" name="TextBox 20">
            <a:extLst>
              <a:ext uri="{FF2B5EF4-FFF2-40B4-BE49-F238E27FC236}">
                <a16:creationId xmlns:a16="http://schemas.microsoft.com/office/drawing/2014/main" id="{CC996240-7E12-F548-AD0D-F8FB96331F4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6334779-F2E3-2947-AB96-C7B474D6B1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1060ECE6-53F5-A24F-86B7-E2939773DD3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934547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4_Title Slide">
    <p:bg>
      <p:bgPr>
        <a:gradFill>
          <a:gsLst>
            <a:gs pos="100000">
              <a:schemeClr val="accent2"/>
            </a:gs>
            <a:gs pos="21000">
              <a:srgbClr val="00C1DE"/>
            </a:gs>
            <a:gs pos="49000">
              <a:schemeClr val="accent1"/>
            </a:gs>
          </a:gsLst>
          <a:lin ang="7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1321ADCF-9532-6E4F-9169-2B103CECC5D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700" y="287581"/>
            <a:ext cx="11658600" cy="6341819"/>
          </a:xfrm>
          <a:prstGeom prst="rect">
            <a:avLst/>
          </a:prstGeom>
        </p:spPr>
      </p:pic>
      <p:pic>
        <p:nvPicPr>
          <p:cNvPr id="8" name="Picture 7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92C6B5BA-D902-3D48-BDB2-127DD901643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12" name="TextBox 20">
            <a:extLst>
              <a:ext uri="{FF2B5EF4-FFF2-40B4-BE49-F238E27FC236}">
                <a16:creationId xmlns:a16="http://schemas.microsoft.com/office/drawing/2014/main" id="{CC996240-7E12-F548-AD0D-F8FB96331F4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6334779-F2E3-2947-AB96-C7B474D6B1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1060ECE6-53F5-A24F-86B7-E2939773DD3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8402474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8_Section Divider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ckground pattern&#10;&#10;Description automatically generated">
            <a:extLst>
              <a:ext uri="{FF2B5EF4-FFF2-40B4-BE49-F238E27FC236}">
                <a16:creationId xmlns:a16="http://schemas.microsoft.com/office/drawing/2014/main" id="{604AF1EA-FE1C-3F4A-A7A0-4F551C29E8E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4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700" y="287581"/>
            <a:ext cx="11658600" cy="6341819"/>
          </a:xfrm>
          <a:prstGeom prst="rect">
            <a:avLst/>
          </a:prstGeom>
          <a:noFill/>
        </p:spPr>
      </p:pic>
      <p:sp>
        <p:nvSpPr>
          <p:cNvPr id="6" name="TextBox 20">
            <a:extLst>
              <a:ext uri="{FF2B5EF4-FFF2-40B4-BE49-F238E27FC236}">
                <a16:creationId xmlns:a16="http://schemas.microsoft.com/office/drawing/2014/main" id="{3CF78C79-90BA-5869-FBC4-1C0023B4AF95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D862E9D-D706-B759-FC9C-A2B692BCFE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F5B772A6-6BC3-12BE-D0AB-6F252BD5006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10" name="Picture 9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51E57CBB-3902-9A28-E8CE-F513E89A7F2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4917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Section Divider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EF3C97BB-9939-B347-8FA3-7462E2FE434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56230" y="0"/>
            <a:ext cx="6835770" cy="6858000"/>
          </a:xfrm>
          <a:prstGeom prst="rect">
            <a:avLst/>
          </a:prstGeom>
        </p:spPr>
      </p:pic>
      <p:sp>
        <p:nvSpPr>
          <p:cNvPr id="12" name="TextBox 20">
            <a:extLst>
              <a:ext uri="{FF2B5EF4-FFF2-40B4-BE49-F238E27FC236}">
                <a16:creationId xmlns:a16="http://schemas.microsoft.com/office/drawing/2014/main" id="{714AEDC0-A33B-F940-A840-6EE803459EFF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F460B914-698E-8E44-851B-26EF10C37B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1139BE0C-30D8-5E4A-AADA-9C76A8138DE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15" name="Picture 14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A64E8E06-C0AC-F149-A17F-960EB7414B2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67814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2A299D77-EA97-CE42-9CAA-4C84832F264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56230" y="0"/>
            <a:ext cx="6835770" cy="6858000"/>
          </a:xfrm>
          <a:prstGeom prst="rect">
            <a:avLst/>
          </a:prstGeom>
        </p:spPr>
      </p:pic>
      <p:sp>
        <p:nvSpPr>
          <p:cNvPr id="12" name="TextBox 20">
            <a:extLst>
              <a:ext uri="{FF2B5EF4-FFF2-40B4-BE49-F238E27FC236}">
                <a16:creationId xmlns:a16="http://schemas.microsoft.com/office/drawing/2014/main" id="{CC996240-7E12-F548-AD0D-F8FB96331F4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6334779-F2E3-2947-AB96-C7B474D6B1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1060ECE6-53F5-A24F-86B7-E2939773DD3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17" name="Picture 16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475B06F1-14B8-6B48-A594-FDB96BCF41B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72734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_Title Slide">
    <p:bg>
      <p:bgPr>
        <a:gradFill>
          <a:gsLst>
            <a:gs pos="100000">
              <a:schemeClr val="accent2"/>
            </a:gs>
            <a:gs pos="21000">
              <a:srgbClr val="00C1DE"/>
            </a:gs>
            <a:gs pos="49000">
              <a:schemeClr val="accent1"/>
            </a:gs>
          </a:gsLst>
          <a:lin ang="7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2A299D77-EA97-CE42-9CAA-4C84832F264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56230" y="0"/>
            <a:ext cx="6835770" cy="6858000"/>
          </a:xfrm>
          <a:prstGeom prst="rect">
            <a:avLst/>
          </a:prstGeom>
        </p:spPr>
      </p:pic>
      <p:sp>
        <p:nvSpPr>
          <p:cNvPr id="12" name="TextBox 20">
            <a:extLst>
              <a:ext uri="{FF2B5EF4-FFF2-40B4-BE49-F238E27FC236}">
                <a16:creationId xmlns:a16="http://schemas.microsoft.com/office/drawing/2014/main" id="{CC996240-7E12-F548-AD0D-F8FB96331F4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6334779-F2E3-2947-AB96-C7B474D6B1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1060ECE6-53F5-A24F-86B7-E2939773DD3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17" name="Picture 16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475B06F1-14B8-6B48-A594-FDB96BCF41B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9888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0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D0C364A-6D9D-BE47-B4F5-C79411B004C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49" r="149"/>
          <a:stretch/>
        </p:blipFill>
        <p:spPr>
          <a:xfrm>
            <a:off x="0" y="-1"/>
            <a:ext cx="12191999" cy="6878430"/>
          </a:xfrm>
          <a:prstGeom prst="rect">
            <a:avLst/>
          </a:prstGeom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624" y="5523753"/>
            <a:ext cx="4264272" cy="295077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8624" y="5833633"/>
            <a:ext cx="4264272" cy="301109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B82DC592-EAC9-634F-9EE1-EDC89A2624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200936EE-7EE0-D441-851D-618ACC029F6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sp>
        <p:nvSpPr>
          <p:cNvPr id="13" name="TextBox 20">
            <a:extLst>
              <a:ext uri="{FF2B5EF4-FFF2-40B4-BE49-F238E27FC236}">
                <a16:creationId xmlns:a16="http://schemas.microsoft.com/office/drawing/2014/main" id="{3292D234-E25F-7F41-ABB8-C75FCF5CD52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FF50941-4230-974A-977D-8F6D313B8AEF}"/>
              </a:ext>
            </a:extLst>
          </p:cNvPr>
          <p:cNvCxnSpPr>
            <a:cxnSpLocks/>
          </p:cNvCxnSpPr>
          <p:nvPr userDrawn="1"/>
        </p:nvCxnSpPr>
        <p:spPr>
          <a:xfrm>
            <a:off x="417443" y="5543631"/>
            <a:ext cx="0" cy="581172"/>
          </a:xfrm>
          <a:prstGeom prst="line">
            <a:avLst/>
          </a:prstGeom>
          <a:ln w="12700">
            <a:solidFill>
              <a:srgbClr val="00C1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2A4FA427-EB3E-3449-943F-CB3DAB3EB8D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79326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Section Divider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D07803EC-F0AE-DC4A-A429-41D8DD50D7E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356230" y="0"/>
            <a:ext cx="6835769" cy="6858000"/>
          </a:xfrm>
          <a:prstGeom prst="rect">
            <a:avLst/>
          </a:prstGeom>
        </p:spPr>
      </p:pic>
      <p:sp>
        <p:nvSpPr>
          <p:cNvPr id="6" name="TextBox 20">
            <a:extLst>
              <a:ext uri="{FF2B5EF4-FFF2-40B4-BE49-F238E27FC236}">
                <a16:creationId xmlns:a16="http://schemas.microsoft.com/office/drawing/2014/main" id="{22C4DAF5-FB2E-B028-5256-CC2FDFC9EEE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DEB6E97-EDDF-2A96-074F-18BB6384B2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C2225AAB-54E0-EAE0-0840-093AB2F5C3D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10" name="Picture 9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724A7481-3CA6-7994-9B9F-FAAD68B5E81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04195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2_Section Divider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6F5B06E-F6A0-3B43-AD64-568F71E2419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12" name="TextBox 20">
            <a:extLst>
              <a:ext uri="{FF2B5EF4-FFF2-40B4-BE49-F238E27FC236}">
                <a16:creationId xmlns:a16="http://schemas.microsoft.com/office/drawing/2014/main" id="{714AEDC0-A33B-F940-A840-6EE803459EFF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F460B914-698E-8E44-851B-26EF10C37B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1139BE0C-30D8-5E4A-AADA-9C76A8138DE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15" name="Picture 14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A64E8E06-C0AC-F149-A17F-960EB7414B2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78520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3223CC0-C7A1-BC40-9A1F-09EBC27A25E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12" name="TextBox 20">
            <a:extLst>
              <a:ext uri="{FF2B5EF4-FFF2-40B4-BE49-F238E27FC236}">
                <a16:creationId xmlns:a16="http://schemas.microsoft.com/office/drawing/2014/main" id="{CC996240-7E12-F548-AD0D-F8FB96331F4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6334779-F2E3-2947-AB96-C7B474D6B1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1060ECE6-53F5-A24F-86B7-E2939773DD3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17" name="Picture 16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475B06F1-14B8-6B48-A594-FDB96BCF41B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71158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_Title Slide">
    <p:bg>
      <p:bgPr>
        <a:gradFill>
          <a:gsLst>
            <a:gs pos="100000">
              <a:schemeClr val="accent2"/>
            </a:gs>
            <a:gs pos="21000">
              <a:srgbClr val="00C1DE"/>
            </a:gs>
            <a:gs pos="49000">
              <a:schemeClr val="accent1"/>
            </a:gs>
          </a:gsLst>
          <a:lin ang="7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3223CC0-C7A1-BC40-9A1F-09EBC27A25E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12" name="TextBox 20">
            <a:extLst>
              <a:ext uri="{FF2B5EF4-FFF2-40B4-BE49-F238E27FC236}">
                <a16:creationId xmlns:a16="http://schemas.microsoft.com/office/drawing/2014/main" id="{CC996240-7E12-F548-AD0D-F8FB96331F4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6334779-F2E3-2947-AB96-C7B474D6B1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1060ECE6-53F5-A24F-86B7-E2939773DD3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17" name="Picture 16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475B06F1-14B8-6B48-A594-FDB96BCF41B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83754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4_Section Divider slide">
    <p:bg>
      <p:bgPr>
        <a:solidFill>
          <a:srgbClr val="FF69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3353FD8-3FBF-E340-8B41-D553C61637D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4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2" name="TextBox 20">
            <a:extLst>
              <a:ext uri="{FF2B5EF4-FFF2-40B4-BE49-F238E27FC236}">
                <a16:creationId xmlns:a16="http://schemas.microsoft.com/office/drawing/2014/main" id="{848AE1EF-8720-A960-1DEC-CD949844D70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CF3DE6B-FA5F-2139-2D6E-5F4666CD27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F2817E7A-3D17-D0A0-461E-12CC777B828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5" name="Picture 4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08A3629F-5EE6-F850-E161-2CD448E2F6F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80996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6250"/>
            <a:ext cx="11233150" cy="654760"/>
          </a:xfrm>
        </p:spPr>
        <p:txBody>
          <a:bodyPr anchor="t"/>
          <a:lstStyle>
            <a:lvl1pPr>
              <a:defRPr b="0"/>
            </a:lvl1pPr>
          </a:lstStyle>
          <a:p>
            <a:r>
              <a:rPr lang="en-US" dirty="0"/>
              <a:t>Click to Edit Title Style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479425" y="1171111"/>
            <a:ext cx="11233150" cy="4948335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400">
                <a:solidFill>
                  <a:schemeClr val="tx2"/>
                </a:solidFill>
              </a:defRPr>
            </a:lvl1pPr>
            <a:lvl2pPr marL="672783">
              <a:lnSpc>
                <a:spcPct val="100000"/>
              </a:lnSpc>
              <a:spcAft>
                <a:spcPts val="0"/>
              </a:spcAft>
              <a:defRPr sz="2000">
                <a:solidFill>
                  <a:schemeClr val="tx2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defRPr sz="1800">
                <a:solidFill>
                  <a:schemeClr val="tx2"/>
                </a:solidFill>
              </a:defRPr>
            </a:lvl3pPr>
            <a:lvl4pPr marL="1293178">
              <a:lnSpc>
                <a:spcPct val="100000"/>
              </a:lnSpc>
              <a:spcAft>
                <a:spcPts val="0"/>
              </a:spcAft>
              <a:defRPr sz="1800">
                <a:solidFill>
                  <a:schemeClr val="tx2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defRPr sz="1800"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noProof="0" dirty="0"/>
              <a:t>Click to edit text styles with Top Level Bullet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1325039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slide w/ S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8302"/>
            <a:ext cx="11233150" cy="512830"/>
          </a:xfrm>
        </p:spPr>
        <p:txBody>
          <a:bodyPr anchor="t"/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 hasCustomPrompt="1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 hasCustomPrompt="1"/>
          </p:nvPr>
        </p:nvSpPr>
        <p:spPr>
          <a:xfrm>
            <a:off x="479425" y="1554489"/>
            <a:ext cx="11233150" cy="455323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400">
                <a:solidFill>
                  <a:schemeClr val="tx2"/>
                </a:solidFill>
              </a:defRPr>
            </a:lvl1pPr>
            <a:lvl2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2000">
                <a:solidFill>
                  <a:schemeClr val="tx2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chemeClr val="tx2"/>
                </a:solidFill>
              </a:defRPr>
            </a:lvl3pPr>
            <a:lvl4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chemeClr val="tx2"/>
                </a:solidFill>
              </a:defRPr>
            </a:lvl4pPr>
            <a:lvl5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4775040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3E00537-4172-4053-A616-87E429C679AC}"/>
              </a:ext>
            </a:extLst>
          </p:cNvPr>
          <p:cNvCxnSpPr>
            <a:cxnSpLocks/>
          </p:cNvCxnSpPr>
          <p:nvPr userDrawn="1"/>
        </p:nvCxnSpPr>
        <p:spPr>
          <a:xfrm>
            <a:off x="6096000" y="1620481"/>
            <a:ext cx="0" cy="451520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8302"/>
            <a:ext cx="11233150" cy="512830"/>
          </a:xfrm>
        </p:spPr>
        <p:txBody>
          <a:bodyPr/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 hasCustomPrompt="1"/>
          </p:nvPr>
        </p:nvSpPr>
        <p:spPr>
          <a:xfrm>
            <a:off x="479425" y="991131"/>
            <a:ext cx="11233150" cy="359204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24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9" name="Text Placeholder 131"/>
          <p:cNvSpPr>
            <a:spLocks noGrp="1"/>
          </p:cNvSpPr>
          <p:nvPr>
            <p:ph type="body" sz="quarter" idx="16" hasCustomPrompt="1"/>
          </p:nvPr>
        </p:nvSpPr>
        <p:spPr>
          <a:xfrm>
            <a:off x="479425" y="1620481"/>
            <a:ext cx="5345642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9" hasCustomPrompt="1"/>
          </p:nvPr>
        </p:nvSpPr>
        <p:spPr>
          <a:xfrm>
            <a:off x="477587" y="2202443"/>
            <a:ext cx="5347480" cy="3933245"/>
          </a:xfrm>
        </p:spPr>
        <p:txBody>
          <a:bodyPr/>
          <a:lstStyle>
            <a:lvl1pPr marL="342900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>
                <a:solidFill>
                  <a:srgbClr val="333E48"/>
                </a:solidFill>
              </a:defRPr>
            </a:lvl1pPr>
            <a:lvl2pPr marL="581343" algn="l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  <a:lvl3pPr marL="947103" algn="l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3pPr>
            <a:lvl4pPr marL="1293178" indent="-173038" algn="l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33E48"/>
                </a:solidFill>
              </a:defRPr>
            </a:lvl4pPr>
            <a:lvl5pPr marL="1518603" algn="l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131"/>
          <p:cNvSpPr>
            <a:spLocks noGrp="1"/>
          </p:cNvSpPr>
          <p:nvPr>
            <p:ph type="body" sz="quarter" idx="18" hasCustomPrompt="1"/>
          </p:nvPr>
        </p:nvSpPr>
        <p:spPr>
          <a:xfrm>
            <a:off x="6341534" y="1620481"/>
            <a:ext cx="5371042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21" hasCustomPrompt="1"/>
          </p:nvPr>
        </p:nvSpPr>
        <p:spPr>
          <a:xfrm>
            <a:off x="6339947" y="2202442"/>
            <a:ext cx="5372628" cy="3933246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33E4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5262115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9795D2F-D322-4144-8DA8-55D6A2942740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4148138" y="1611050"/>
            <a:ext cx="0" cy="4448438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B4D2EAD-40A5-4C0B-900F-916EB19FF748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8051800" y="1611050"/>
            <a:ext cx="0" cy="4448438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479425" y="478302"/>
            <a:ext cx="11233150" cy="512830"/>
          </a:xfrm>
        </p:spPr>
        <p:txBody>
          <a:bodyPr/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44" name="Text Placeholder 43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7" name="Text Placeholder 2"/>
          <p:cNvSpPr>
            <a:spLocks noGrp="1"/>
          </p:cNvSpPr>
          <p:nvPr userDrawn="1">
            <p:ph idx="1" hasCustomPrompt="1"/>
          </p:nvPr>
        </p:nvSpPr>
        <p:spPr>
          <a:xfrm>
            <a:off x="479426" y="2373786"/>
            <a:ext cx="3372644" cy="3685702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  <a:lvl3pPr>
              <a:defRPr>
                <a:solidFill>
                  <a:srgbClr val="383838"/>
                </a:solidFill>
              </a:defRPr>
            </a:lvl3pPr>
            <a:lvl4pPr>
              <a:defRPr>
                <a:solidFill>
                  <a:srgbClr val="383838"/>
                </a:solidFill>
              </a:defRPr>
            </a:lvl4pPr>
            <a:lvl5pP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00" name="Text Placeholder 131"/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479425" y="1611050"/>
            <a:ext cx="3372645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13" name="Text Placeholder 2"/>
          <p:cNvSpPr>
            <a:spLocks noGrp="1"/>
          </p:cNvSpPr>
          <p:nvPr userDrawn="1">
            <p:ph idx="17" hasCustomPrompt="1"/>
          </p:nvPr>
        </p:nvSpPr>
        <p:spPr>
          <a:xfrm>
            <a:off x="4416359" y="2373786"/>
            <a:ext cx="3359281" cy="3685702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Text Placeholder 2"/>
          <p:cNvSpPr>
            <a:spLocks noGrp="1"/>
          </p:cNvSpPr>
          <p:nvPr userDrawn="1">
            <p:ph idx="18" hasCustomPrompt="1"/>
          </p:nvPr>
        </p:nvSpPr>
        <p:spPr>
          <a:xfrm>
            <a:off x="8300113" y="2373786"/>
            <a:ext cx="3412462" cy="3685702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5" name="Text Placeholder 131"/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4419997" y="1611050"/>
            <a:ext cx="3359945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16" name="Text Placeholder 131"/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8299449" y="1611050"/>
            <a:ext cx="3413126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</p:spTree>
    <p:extLst>
      <p:ext uri="{BB962C8B-B14F-4D97-AF65-F5344CB8AC3E}">
        <p14:creationId xmlns:p14="http://schemas.microsoft.com/office/powerpoint/2010/main" val="120000775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slide with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8302"/>
            <a:ext cx="11233150" cy="512830"/>
          </a:xfrm>
        </p:spPr>
        <p:txBody>
          <a:bodyPr/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 hasCustomPrompt="1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21" hasCustomPrompt="1"/>
          </p:nvPr>
        </p:nvSpPr>
        <p:spPr>
          <a:xfrm>
            <a:off x="8299119" y="2372564"/>
            <a:ext cx="3413455" cy="3686924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3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grpSp>
        <p:nvGrpSpPr>
          <p:cNvPr id="36" name="Group 6">
            <a:extLst>
              <a:ext uri="{FF2B5EF4-FFF2-40B4-BE49-F238E27FC236}">
                <a16:creationId xmlns:a16="http://schemas.microsoft.com/office/drawing/2014/main" id="{CCE81F77-7204-0241-970A-63C43B1D7B80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4148138" y="1611050"/>
            <a:ext cx="3903662" cy="4448438"/>
            <a:chOff x="3706307" y="1883391"/>
            <a:chExt cx="3803176" cy="4472959"/>
          </a:xfrm>
        </p:grpSpPr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7266E339-1F3B-8E41-B64F-AA6A42EDF79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706307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922B3030-62BD-3440-A850-5C6E7CCDD54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509483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Text Placeholder 131">
            <a:extLst>
              <a:ext uri="{FF2B5EF4-FFF2-40B4-BE49-F238E27FC236}">
                <a16:creationId xmlns:a16="http://schemas.microsoft.com/office/drawing/2014/main" id="{B54BFFD1-D378-D841-B5DD-88788B48D02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9425" y="1611050"/>
            <a:ext cx="3372645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43" name="Text Placeholder 131">
            <a:extLst>
              <a:ext uri="{FF2B5EF4-FFF2-40B4-BE49-F238E27FC236}">
                <a16:creationId xmlns:a16="http://schemas.microsoft.com/office/drawing/2014/main" id="{E3125198-F65A-8049-9D3E-A6AF258DAE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416192" y="1611050"/>
            <a:ext cx="3359945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45" name="Text Placeholder 131">
            <a:extLst>
              <a:ext uri="{FF2B5EF4-FFF2-40B4-BE49-F238E27FC236}">
                <a16:creationId xmlns:a16="http://schemas.microsoft.com/office/drawing/2014/main" id="{7C8008EA-19DB-814F-9284-A055A2AB89C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99449" y="1611050"/>
            <a:ext cx="3413126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46" name="Content Placeholder 8">
            <a:extLst>
              <a:ext uri="{FF2B5EF4-FFF2-40B4-BE49-F238E27FC236}">
                <a16:creationId xmlns:a16="http://schemas.microsoft.com/office/drawing/2014/main" id="{DD4BA2E6-FACA-5C45-B75F-9327959A672A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4415863" y="2372564"/>
            <a:ext cx="3360274" cy="3686924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3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7" name="Content Placeholder 8">
            <a:extLst>
              <a:ext uri="{FF2B5EF4-FFF2-40B4-BE49-F238E27FC236}">
                <a16:creationId xmlns:a16="http://schemas.microsoft.com/office/drawing/2014/main" id="{5AB0A5A2-CEF5-6E44-BACF-2C0296FE306B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479425" y="2372564"/>
            <a:ext cx="3360274" cy="3686924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3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5371875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1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D0C364A-6D9D-BE47-B4F5-C79411B004C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t="130" b="130"/>
          <a:stretch/>
        </p:blipFill>
        <p:spPr>
          <a:xfrm>
            <a:off x="-1" y="-2857"/>
            <a:ext cx="12192000" cy="6858000"/>
          </a:xfrm>
          <a:prstGeom prst="rect">
            <a:avLst/>
          </a:prstGeom>
        </p:spPr>
      </p:pic>
      <p:sp>
        <p:nvSpPr>
          <p:cNvPr id="11" name="Freeform 10">
            <a:extLst>
              <a:ext uri="{FF2B5EF4-FFF2-40B4-BE49-F238E27FC236}">
                <a16:creationId xmlns:a16="http://schemas.microsoft.com/office/drawing/2014/main" id="{449CDA4C-9E15-534E-84B0-83C4633EA098}"/>
              </a:ext>
            </a:extLst>
          </p:cNvPr>
          <p:cNvSpPr/>
          <p:nvPr userDrawn="1"/>
        </p:nvSpPr>
        <p:spPr>
          <a:xfrm>
            <a:off x="0" y="5715"/>
            <a:ext cx="9725190" cy="6858265"/>
          </a:xfrm>
          <a:custGeom>
            <a:avLst/>
            <a:gdLst>
              <a:gd name="connsiteX0" fmla="*/ 4304371 w 9779619"/>
              <a:gd name="connsiteY0" fmla="*/ 0 h 6891453"/>
              <a:gd name="connsiteX1" fmla="*/ 0 w 9779619"/>
              <a:gd name="connsiteY1" fmla="*/ 0 h 6891453"/>
              <a:gd name="connsiteX2" fmla="*/ 0 w 9779619"/>
              <a:gd name="connsiteY2" fmla="*/ 6891453 h 6891453"/>
              <a:gd name="connsiteX3" fmla="*/ 8352263 w 9779619"/>
              <a:gd name="connsiteY3" fmla="*/ 6891453 h 6891453"/>
              <a:gd name="connsiteX4" fmla="*/ 9779619 w 9779619"/>
              <a:gd name="connsiteY4" fmla="*/ 5475249 h 6891453"/>
              <a:gd name="connsiteX5" fmla="*/ 4304371 w 9779619"/>
              <a:gd name="connsiteY5" fmla="*/ 0 h 6891453"/>
              <a:gd name="connsiteX0" fmla="*/ 4304371 w 9779619"/>
              <a:gd name="connsiteY0" fmla="*/ 0 h 6891453"/>
              <a:gd name="connsiteX1" fmla="*/ 0 w 9779619"/>
              <a:gd name="connsiteY1" fmla="*/ 0 h 6891453"/>
              <a:gd name="connsiteX2" fmla="*/ 0 w 9779619"/>
              <a:gd name="connsiteY2" fmla="*/ 6891453 h 6891453"/>
              <a:gd name="connsiteX3" fmla="*/ 8363415 w 9779619"/>
              <a:gd name="connsiteY3" fmla="*/ 6880302 h 6891453"/>
              <a:gd name="connsiteX4" fmla="*/ 9779619 w 9779619"/>
              <a:gd name="connsiteY4" fmla="*/ 5475249 h 6891453"/>
              <a:gd name="connsiteX5" fmla="*/ 4304371 w 9779619"/>
              <a:gd name="connsiteY5" fmla="*/ 0 h 6891453"/>
              <a:gd name="connsiteX0" fmla="*/ 4304371 w 9779619"/>
              <a:gd name="connsiteY0" fmla="*/ 0 h 6891453"/>
              <a:gd name="connsiteX1" fmla="*/ 0 w 9779619"/>
              <a:gd name="connsiteY1" fmla="*/ 0 h 6891453"/>
              <a:gd name="connsiteX2" fmla="*/ 0 w 9779619"/>
              <a:gd name="connsiteY2" fmla="*/ 6891453 h 6891453"/>
              <a:gd name="connsiteX3" fmla="*/ 8363415 w 9779619"/>
              <a:gd name="connsiteY3" fmla="*/ 6880302 h 6891453"/>
              <a:gd name="connsiteX4" fmla="*/ 9779619 w 9779619"/>
              <a:gd name="connsiteY4" fmla="*/ 5475249 h 6891453"/>
              <a:gd name="connsiteX5" fmla="*/ 4304371 w 9779619"/>
              <a:gd name="connsiteY5" fmla="*/ 0 h 6891453"/>
              <a:gd name="connsiteX0" fmla="*/ 4304371 w 9779619"/>
              <a:gd name="connsiteY0" fmla="*/ 0 h 6880302"/>
              <a:gd name="connsiteX1" fmla="*/ 0 w 9779619"/>
              <a:gd name="connsiteY1" fmla="*/ 0 h 6880302"/>
              <a:gd name="connsiteX2" fmla="*/ 0 w 9779619"/>
              <a:gd name="connsiteY2" fmla="*/ 6857999 h 6880302"/>
              <a:gd name="connsiteX3" fmla="*/ 8363415 w 9779619"/>
              <a:gd name="connsiteY3" fmla="*/ 6880302 h 6880302"/>
              <a:gd name="connsiteX4" fmla="*/ 9779619 w 9779619"/>
              <a:gd name="connsiteY4" fmla="*/ 5475249 h 6880302"/>
              <a:gd name="connsiteX5" fmla="*/ 4304371 w 9779619"/>
              <a:gd name="connsiteY5" fmla="*/ 0 h 6880302"/>
              <a:gd name="connsiteX0" fmla="*/ 4304371 w 9779619"/>
              <a:gd name="connsiteY0" fmla="*/ 0 h 6869151"/>
              <a:gd name="connsiteX1" fmla="*/ 0 w 9779619"/>
              <a:gd name="connsiteY1" fmla="*/ 0 h 6869151"/>
              <a:gd name="connsiteX2" fmla="*/ 0 w 9779619"/>
              <a:gd name="connsiteY2" fmla="*/ 6857999 h 6869151"/>
              <a:gd name="connsiteX3" fmla="*/ 8385718 w 9779619"/>
              <a:gd name="connsiteY3" fmla="*/ 6869151 h 6869151"/>
              <a:gd name="connsiteX4" fmla="*/ 9779619 w 9779619"/>
              <a:gd name="connsiteY4" fmla="*/ 5475249 h 6869151"/>
              <a:gd name="connsiteX5" fmla="*/ 4304371 w 9779619"/>
              <a:gd name="connsiteY5" fmla="*/ 0 h 6869151"/>
              <a:gd name="connsiteX0" fmla="*/ 4304371 w 9779619"/>
              <a:gd name="connsiteY0" fmla="*/ 0 h 6869151"/>
              <a:gd name="connsiteX1" fmla="*/ 0 w 9779619"/>
              <a:gd name="connsiteY1" fmla="*/ 0 h 6869151"/>
              <a:gd name="connsiteX2" fmla="*/ 0 w 9779619"/>
              <a:gd name="connsiteY2" fmla="*/ 6857999 h 6869151"/>
              <a:gd name="connsiteX3" fmla="*/ 8353061 w 9779619"/>
              <a:gd name="connsiteY3" fmla="*/ 6869151 h 6869151"/>
              <a:gd name="connsiteX4" fmla="*/ 9779619 w 9779619"/>
              <a:gd name="connsiteY4" fmla="*/ 5475249 h 6869151"/>
              <a:gd name="connsiteX5" fmla="*/ 4304371 w 9779619"/>
              <a:gd name="connsiteY5" fmla="*/ 0 h 6869151"/>
              <a:gd name="connsiteX0" fmla="*/ 4304371 w 9725190"/>
              <a:gd name="connsiteY0" fmla="*/ 0 h 6869151"/>
              <a:gd name="connsiteX1" fmla="*/ 0 w 9725190"/>
              <a:gd name="connsiteY1" fmla="*/ 0 h 6869151"/>
              <a:gd name="connsiteX2" fmla="*/ 0 w 9725190"/>
              <a:gd name="connsiteY2" fmla="*/ 6857999 h 6869151"/>
              <a:gd name="connsiteX3" fmla="*/ 8353061 w 9725190"/>
              <a:gd name="connsiteY3" fmla="*/ 6869151 h 6869151"/>
              <a:gd name="connsiteX4" fmla="*/ 9725190 w 9725190"/>
              <a:gd name="connsiteY4" fmla="*/ 5464363 h 6869151"/>
              <a:gd name="connsiteX5" fmla="*/ 4304371 w 9725190"/>
              <a:gd name="connsiteY5" fmla="*/ 0 h 6869151"/>
              <a:gd name="connsiteX0" fmla="*/ 4304371 w 9725190"/>
              <a:gd name="connsiteY0" fmla="*/ 0 h 6858265"/>
              <a:gd name="connsiteX1" fmla="*/ 0 w 9725190"/>
              <a:gd name="connsiteY1" fmla="*/ 0 h 6858265"/>
              <a:gd name="connsiteX2" fmla="*/ 0 w 9725190"/>
              <a:gd name="connsiteY2" fmla="*/ 6857999 h 6858265"/>
              <a:gd name="connsiteX3" fmla="*/ 8320404 w 9725190"/>
              <a:gd name="connsiteY3" fmla="*/ 6858265 h 6858265"/>
              <a:gd name="connsiteX4" fmla="*/ 9725190 w 9725190"/>
              <a:gd name="connsiteY4" fmla="*/ 5464363 h 6858265"/>
              <a:gd name="connsiteX5" fmla="*/ 4304371 w 9725190"/>
              <a:gd name="connsiteY5" fmla="*/ 0 h 6858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725190" h="6858265">
                <a:moveTo>
                  <a:pt x="4304371" y="0"/>
                </a:moveTo>
                <a:lnTo>
                  <a:pt x="0" y="0"/>
                </a:lnTo>
                <a:lnTo>
                  <a:pt x="0" y="6857999"/>
                </a:lnTo>
                <a:lnTo>
                  <a:pt x="8320404" y="6858265"/>
                </a:lnTo>
                <a:lnTo>
                  <a:pt x="9725190" y="5464363"/>
                </a:lnTo>
                <a:lnTo>
                  <a:pt x="4304371" y="0"/>
                </a:lnTo>
                <a:close/>
              </a:path>
            </a:pathLst>
          </a:custGeom>
          <a:solidFill>
            <a:schemeClr val="tx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624" y="5523753"/>
            <a:ext cx="4264272" cy="295077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8624" y="5833633"/>
            <a:ext cx="4264272" cy="301109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B82DC592-EAC9-634F-9EE1-EDC89A2624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200936EE-7EE0-D441-851D-618ACC029F6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sp>
        <p:nvSpPr>
          <p:cNvPr id="13" name="TextBox 20">
            <a:extLst>
              <a:ext uri="{FF2B5EF4-FFF2-40B4-BE49-F238E27FC236}">
                <a16:creationId xmlns:a16="http://schemas.microsoft.com/office/drawing/2014/main" id="{3292D234-E25F-7F41-ABB8-C75FCF5CD52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FF50941-4230-974A-977D-8F6D313B8AEF}"/>
              </a:ext>
            </a:extLst>
          </p:cNvPr>
          <p:cNvCxnSpPr>
            <a:cxnSpLocks/>
          </p:cNvCxnSpPr>
          <p:nvPr userDrawn="1"/>
        </p:nvCxnSpPr>
        <p:spPr>
          <a:xfrm>
            <a:off x="417443" y="5543631"/>
            <a:ext cx="0" cy="581172"/>
          </a:xfrm>
          <a:prstGeom prst="line">
            <a:avLst/>
          </a:prstGeom>
          <a:ln w="12700">
            <a:solidFill>
              <a:srgbClr val="00C1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F195BE92-34F5-3546-A596-20D07A139B4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93178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l_narrow_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505B7A5-C1F7-41D3-815C-A3728D81DBDD}"/>
              </a:ext>
            </a:extLst>
          </p:cNvPr>
          <p:cNvCxnSpPr>
            <a:cxnSpLocks/>
          </p:cNvCxnSpPr>
          <p:nvPr userDrawn="1"/>
        </p:nvCxnSpPr>
        <p:spPr>
          <a:xfrm>
            <a:off x="3255004" y="1631950"/>
            <a:ext cx="0" cy="4440604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8301"/>
            <a:ext cx="11233150" cy="512830"/>
          </a:xfrm>
        </p:spPr>
        <p:txBody>
          <a:bodyPr/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 hasCustomPrompt="1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idx="1" hasCustomPrompt="1"/>
          </p:nvPr>
        </p:nvSpPr>
        <p:spPr>
          <a:xfrm>
            <a:off x="479425" y="1631111"/>
            <a:ext cx="2619375" cy="444060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4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2000">
                <a:solidFill>
                  <a:srgbClr val="333E48"/>
                </a:solidFill>
              </a:defRPr>
            </a:lvl2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1" hasCustomPrompt="1"/>
          </p:nvPr>
        </p:nvSpPr>
        <p:spPr>
          <a:xfrm>
            <a:off x="3416035" y="1631111"/>
            <a:ext cx="8296540" cy="4440603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4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2000">
                <a:solidFill>
                  <a:srgbClr val="333E4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1800">
                <a:solidFill>
                  <a:srgbClr val="333E4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1800">
                <a:solidFill>
                  <a:srgbClr val="333E4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1800">
                <a:solidFill>
                  <a:srgbClr val="333E48"/>
                </a:solidFill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6299917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C41881F-8B1A-4F78-926D-54E8F515C458}"/>
              </a:ext>
            </a:extLst>
          </p:cNvPr>
          <p:cNvCxnSpPr>
            <a:cxnSpLocks/>
          </p:cNvCxnSpPr>
          <p:nvPr userDrawn="1"/>
        </p:nvCxnSpPr>
        <p:spPr>
          <a:xfrm>
            <a:off x="8932863" y="1629287"/>
            <a:ext cx="0" cy="444326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8301"/>
            <a:ext cx="11233150" cy="512830"/>
          </a:xfrm>
        </p:spPr>
        <p:txBody>
          <a:bodyPr/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 hasCustomPrompt="1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5" hasCustomPrompt="1"/>
          </p:nvPr>
        </p:nvSpPr>
        <p:spPr>
          <a:xfrm>
            <a:off x="9037637" y="1629597"/>
            <a:ext cx="2674937" cy="4443488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4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2000">
                <a:solidFill>
                  <a:srgbClr val="333E48"/>
                </a:solidFill>
              </a:defRPr>
            </a:lvl2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quarter" idx="21" hasCustomPrompt="1"/>
          </p:nvPr>
        </p:nvSpPr>
        <p:spPr>
          <a:xfrm>
            <a:off x="479425" y="1629287"/>
            <a:ext cx="8348664" cy="4443267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4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2000">
                <a:solidFill>
                  <a:srgbClr val="333E4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1800">
                <a:solidFill>
                  <a:srgbClr val="333E4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1800">
                <a:solidFill>
                  <a:srgbClr val="333E4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1800">
                <a:solidFill>
                  <a:srgbClr val="333E48"/>
                </a:solidFill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6594960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tex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8302"/>
            <a:ext cx="11233150" cy="512830"/>
          </a:xfrm>
        </p:spPr>
        <p:txBody>
          <a:bodyPr/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 hasCustomPrompt="1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3354388" y="1618445"/>
            <a:ext cx="2606675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 sz="2200">
                <a:solidFill>
                  <a:srgbClr val="333E48"/>
                </a:solidFill>
              </a:defRPr>
            </a:lvl1pPr>
          </a:lstStyle>
          <a:p>
            <a:pPr lvl="0"/>
            <a:r>
              <a:rPr lang="en-GB" noProof="0"/>
              <a:t>Click icon to add picture</a:t>
            </a:r>
            <a:endParaRPr lang="en-US" noProof="0" dirty="0"/>
          </a:p>
        </p:txBody>
      </p:sp>
      <p:sp>
        <p:nvSpPr>
          <p:cNvPr id="104" name="Picture Placeholder 5"/>
          <p:cNvSpPr>
            <a:spLocks noGrp="1"/>
          </p:cNvSpPr>
          <p:nvPr>
            <p:ph type="pic" sz="quarter" idx="18"/>
          </p:nvPr>
        </p:nvSpPr>
        <p:spPr>
          <a:xfrm>
            <a:off x="3354388" y="3755872"/>
            <a:ext cx="2606675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 sz="2200">
                <a:solidFill>
                  <a:srgbClr val="333E48"/>
                </a:solidFill>
              </a:defRPr>
            </a:lvl1pPr>
          </a:lstStyle>
          <a:p>
            <a:pPr lvl="0"/>
            <a:r>
              <a:rPr lang="en-GB" noProof="0"/>
              <a:t>Click icon to add picture</a:t>
            </a:r>
            <a:endParaRPr lang="en-US" noProof="0" dirty="0"/>
          </a:p>
        </p:txBody>
      </p:sp>
      <p:sp>
        <p:nvSpPr>
          <p:cNvPr id="105" name="Picture Placeholder 5"/>
          <p:cNvSpPr>
            <a:spLocks noGrp="1"/>
          </p:cNvSpPr>
          <p:nvPr>
            <p:ph type="pic" sz="quarter" idx="19"/>
          </p:nvPr>
        </p:nvSpPr>
        <p:spPr>
          <a:xfrm>
            <a:off x="9066213" y="1618445"/>
            <a:ext cx="2646362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 sz="2200">
                <a:solidFill>
                  <a:srgbClr val="333E48"/>
                </a:solidFill>
              </a:defRPr>
            </a:lvl1pPr>
          </a:lstStyle>
          <a:p>
            <a:pPr lvl="0"/>
            <a:r>
              <a:rPr lang="en-GB" noProof="0"/>
              <a:t>Click icon to add picture</a:t>
            </a:r>
            <a:endParaRPr lang="en-US" noProof="0" dirty="0"/>
          </a:p>
        </p:txBody>
      </p:sp>
      <p:sp>
        <p:nvSpPr>
          <p:cNvPr id="106" name="Picture Placeholder 5"/>
          <p:cNvSpPr>
            <a:spLocks noGrp="1"/>
          </p:cNvSpPr>
          <p:nvPr>
            <p:ph type="pic" sz="quarter" idx="20"/>
          </p:nvPr>
        </p:nvSpPr>
        <p:spPr>
          <a:xfrm>
            <a:off x="9066213" y="3755872"/>
            <a:ext cx="2646362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 sz="2200">
                <a:solidFill>
                  <a:srgbClr val="333E48"/>
                </a:solidFill>
              </a:defRPr>
            </a:lvl1pPr>
          </a:lstStyle>
          <a:p>
            <a:pPr lvl="0"/>
            <a:r>
              <a:rPr lang="en-GB" noProof="0"/>
              <a:t>Click icon to add picture</a:t>
            </a:r>
            <a:endParaRPr lang="en-US" noProof="0" dirty="0"/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479425" y="1618445"/>
            <a:ext cx="2619375" cy="4086225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>
                <a:solidFill>
                  <a:srgbClr val="333E48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3pPr>
            <a:lvl4pPr marL="1201738" indent="-17303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33E48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6220216" y="1618445"/>
            <a:ext cx="2606675" cy="4086225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>
                <a:solidFill>
                  <a:srgbClr val="333E48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3pPr>
            <a:lvl4pPr marL="1201738" indent="-17303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33E48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144418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with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8302"/>
            <a:ext cx="11233150" cy="512829"/>
          </a:xfrm>
        </p:spPr>
        <p:txBody>
          <a:bodyPr/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 hasCustomPrompt="1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 hasCustomPrompt="1"/>
          </p:nvPr>
        </p:nvSpPr>
        <p:spPr>
          <a:xfrm>
            <a:off x="479425" y="1629079"/>
            <a:ext cx="5481108" cy="445519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400">
                <a:solidFill>
                  <a:srgbClr val="333E48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 sz="2000">
                <a:solidFill>
                  <a:srgbClr val="333E48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 sz="1800">
                <a:solidFill>
                  <a:srgbClr val="333E48"/>
                </a:solidFill>
              </a:defRPr>
            </a:lvl3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0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6250924" y="1629080"/>
            <a:ext cx="5461651" cy="4455198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 sz="2200">
                <a:solidFill>
                  <a:srgbClr val="333E48"/>
                </a:solidFill>
              </a:defRPr>
            </a:lvl1pPr>
          </a:lstStyle>
          <a:p>
            <a:pPr lvl="0"/>
            <a:r>
              <a:rPr lang="en-GB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8421645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Sld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 dirty="0"/>
              <a:t>Click to Edit Title Style</a:t>
            </a:r>
          </a:p>
        </p:txBody>
      </p:sp>
      <p:sp>
        <p:nvSpPr>
          <p:cNvPr id="10" name="Table Placeholder 3"/>
          <p:cNvSpPr>
            <a:spLocks noGrp="1"/>
          </p:cNvSpPr>
          <p:nvPr>
            <p:ph type="tbl" sz="quarter" idx="13"/>
          </p:nvPr>
        </p:nvSpPr>
        <p:spPr>
          <a:xfrm>
            <a:off x="479425" y="1259574"/>
            <a:ext cx="11233150" cy="4836426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GB" noProof="0"/>
              <a:t>Click icon to add table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751233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 Style</a:t>
            </a:r>
          </a:p>
        </p:txBody>
      </p:sp>
    </p:spTree>
    <p:extLst>
      <p:ext uri="{BB962C8B-B14F-4D97-AF65-F5344CB8AC3E}">
        <p14:creationId xmlns:p14="http://schemas.microsoft.com/office/powerpoint/2010/main" val="151418806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losing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E5898A6C-DE95-7141-81A3-94C7240F86C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2B5F482-A1DF-47CF-A799-587634BE9938}"/>
              </a:ext>
            </a:extLst>
          </p:cNvPr>
          <p:cNvSpPr/>
          <p:nvPr userDrawn="1"/>
        </p:nvSpPr>
        <p:spPr>
          <a:xfrm>
            <a:off x="10683875" y="5937250"/>
            <a:ext cx="1095375" cy="6826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12" name="TextBox 20">
            <a:extLst>
              <a:ext uri="{FF2B5EF4-FFF2-40B4-BE49-F238E27FC236}">
                <a16:creationId xmlns:a16="http://schemas.microsoft.com/office/drawing/2014/main" id="{F0FB5E03-A74E-CC42-A7DF-71D20DBF224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pic>
        <p:nvPicPr>
          <p:cNvPr id="14" name="Picture 13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D4A0DA91-CFBB-E84D-B787-D16C79C7267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70C8C98-8540-F243-A7E5-72B42C482D1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670505" y="611557"/>
            <a:ext cx="4655186" cy="6001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Thank You</a:t>
            </a: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Danke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Gracias</a:t>
            </a:r>
            <a:br>
              <a:rPr lang="en-US" altLang="en-US" sz="2600" dirty="0">
                <a:solidFill>
                  <a:schemeClr val="bg1"/>
                </a:solidFill>
              </a:rPr>
            </a:br>
            <a:r>
              <a:rPr lang="en-US" altLang="en-US" sz="2600" dirty="0" err="1">
                <a:solidFill>
                  <a:schemeClr val="bg1"/>
                </a:solidFill>
              </a:rPr>
              <a:t>Grazie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谢谢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ありがとう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Asante</a:t>
            </a: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Merci</a:t>
            </a: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감사합니다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धन्यवाद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Kiitos</a:t>
            </a:r>
          </a:p>
          <a:p>
            <a:pPr algn="r">
              <a:defRPr/>
            </a:pPr>
            <a:r>
              <a:rPr lang="ar-SA" sz="2600" kern="1200" dirty="0">
                <a:solidFill>
                  <a:schemeClr val="bg1"/>
                </a:solidFill>
                <a:latin typeface="Calibri" charset="0"/>
                <a:ea typeface="ＭＳ Ｐゴシック" charset="-128"/>
                <a:cs typeface="+mn-cs"/>
              </a:rPr>
              <a:t>شكرًا</a:t>
            </a:r>
            <a:endParaRPr lang="en-GB" sz="2600" kern="1200" dirty="0">
              <a:solidFill>
                <a:schemeClr val="bg1"/>
              </a:solidFill>
              <a:latin typeface="Calibri" charset="0"/>
              <a:ea typeface="ＭＳ Ｐゴシック" charset="-128"/>
              <a:cs typeface="+mn-cs"/>
            </a:endParaRPr>
          </a:p>
          <a:p>
            <a:pPr algn="r">
              <a:defRPr/>
            </a:pPr>
            <a:r>
              <a:rPr lang="as-IN" altLang="en-US" sz="2600" dirty="0">
                <a:solidFill>
                  <a:schemeClr val="bg1"/>
                </a:solidFill>
              </a:rPr>
              <a:t>ধন্যবাদ</a:t>
            </a:r>
            <a:br>
              <a:rPr lang="en-US" altLang="en-US" sz="2600" dirty="0">
                <a:solidFill>
                  <a:schemeClr val="bg1"/>
                </a:solidFill>
              </a:rPr>
            </a:br>
            <a:r>
              <a:rPr lang="he-IL" altLang="en-US" sz="2600" dirty="0">
                <a:solidFill>
                  <a:schemeClr val="bg1"/>
                </a:solidFill>
              </a:rPr>
              <a:t>תודה</a:t>
            </a:r>
            <a:endParaRPr lang="en-GB" altLang="en-US" sz="2600" dirty="0">
              <a:solidFill>
                <a:schemeClr val="bg1"/>
              </a:solidFill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te-IN" sz="2000" b="0" i="0" dirty="0">
                <a:solidFill>
                  <a:schemeClr val="bg1"/>
                </a:solidFill>
                <a:effectLst/>
                <a:latin typeface="system-ui"/>
              </a:rPr>
              <a:t>ధన్యవాదములు</a:t>
            </a:r>
          </a:p>
        </p:txBody>
      </p:sp>
    </p:spTree>
    <p:extLst>
      <p:ext uri="{BB962C8B-B14F-4D97-AF65-F5344CB8AC3E}">
        <p14:creationId xmlns:p14="http://schemas.microsoft.com/office/powerpoint/2010/main" val="31162736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Closing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07B9A38E-B1CF-844E-A9DE-275B3C0661E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pic>
        <p:nvPicPr>
          <p:cNvPr id="14" name="Picture 13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ED28C162-65FD-A34B-9664-413A5D187DB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220DC93-4706-E90A-3AA5-65A7191B63A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670505" y="611557"/>
            <a:ext cx="4655186" cy="6001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Thank You</a:t>
            </a: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Danke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Gracias</a:t>
            </a:r>
            <a:br>
              <a:rPr lang="en-US" altLang="en-US" sz="2600" dirty="0">
                <a:solidFill>
                  <a:schemeClr val="bg1"/>
                </a:solidFill>
              </a:rPr>
            </a:br>
            <a:r>
              <a:rPr lang="en-US" altLang="en-US" sz="2600" dirty="0" err="1">
                <a:solidFill>
                  <a:schemeClr val="bg1"/>
                </a:solidFill>
              </a:rPr>
              <a:t>Grazie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谢谢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ありがとう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Asante</a:t>
            </a: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Merci</a:t>
            </a: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감사합니다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धन्यवाद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Kiitos</a:t>
            </a:r>
          </a:p>
          <a:p>
            <a:pPr algn="r">
              <a:defRPr/>
            </a:pPr>
            <a:r>
              <a:rPr lang="ar-SA" sz="2600" kern="1200" dirty="0">
                <a:solidFill>
                  <a:schemeClr val="bg1"/>
                </a:solidFill>
                <a:latin typeface="Calibri" charset="0"/>
                <a:ea typeface="ＭＳ Ｐゴシック" charset="-128"/>
                <a:cs typeface="+mn-cs"/>
              </a:rPr>
              <a:t>شكرًا</a:t>
            </a:r>
            <a:endParaRPr lang="en-GB" sz="2600" kern="1200" dirty="0">
              <a:solidFill>
                <a:schemeClr val="bg1"/>
              </a:solidFill>
              <a:latin typeface="Calibri" charset="0"/>
              <a:ea typeface="ＭＳ Ｐゴシック" charset="-128"/>
              <a:cs typeface="+mn-cs"/>
            </a:endParaRPr>
          </a:p>
          <a:p>
            <a:pPr algn="r">
              <a:defRPr/>
            </a:pPr>
            <a:r>
              <a:rPr lang="as-IN" altLang="en-US" sz="2600" dirty="0">
                <a:solidFill>
                  <a:schemeClr val="bg1"/>
                </a:solidFill>
              </a:rPr>
              <a:t>ধন্যবাদ</a:t>
            </a:r>
            <a:br>
              <a:rPr lang="en-US" altLang="en-US" sz="2600" dirty="0">
                <a:solidFill>
                  <a:schemeClr val="bg1"/>
                </a:solidFill>
              </a:rPr>
            </a:br>
            <a:r>
              <a:rPr lang="he-IL" altLang="en-US" sz="2600" dirty="0">
                <a:solidFill>
                  <a:schemeClr val="bg1"/>
                </a:solidFill>
              </a:rPr>
              <a:t>תודה</a:t>
            </a:r>
            <a:endParaRPr lang="en-GB" altLang="en-US" sz="2600" dirty="0">
              <a:solidFill>
                <a:schemeClr val="bg1"/>
              </a:solidFill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te-IN" sz="2000" b="0" i="0" dirty="0">
                <a:solidFill>
                  <a:schemeClr val="bg1"/>
                </a:solidFill>
                <a:effectLst/>
                <a:latin typeface="system-ui"/>
              </a:rPr>
              <a:t>ధన్యవాదములు</a:t>
            </a:r>
          </a:p>
        </p:txBody>
      </p:sp>
      <p:sp>
        <p:nvSpPr>
          <p:cNvPr id="3" name="TextBox 20">
            <a:extLst>
              <a:ext uri="{FF2B5EF4-FFF2-40B4-BE49-F238E27FC236}">
                <a16:creationId xmlns:a16="http://schemas.microsoft.com/office/drawing/2014/main" id="{A746397E-87C1-0CA1-B4AF-78BB574C38A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944665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_Closing Slide">
    <p:bg>
      <p:bgPr>
        <a:gradFill flip="none" rotWithShape="1">
          <a:gsLst>
            <a:gs pos="100000">
              <a:schemeClr val="accent2"/>
            </a:gs>
            <a:gs pos="21000">
              <a:srgbClr val="00C1DE"/>
            </a:gs>
            <a:gs pos="49000">
              <a:schemeClr val="accent1"/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07B9A38E-B1CF-844E-A9DE-275B3C0661E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pic>
        <p:nvPicPr>
          <p:cNvPr id="14" name="Picture 13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ED28C162-65FD-A34B-9664-413A5D187DB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220DC93-4706-E90A-3AA5-65A7191B63A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670505" y="611557"/>
            <a:ext cx="4655186" cy="6001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Thank You</a:t>
            </a: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Danke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Gracias</a:t>
            </a:r>
            <a:br>
              <a:rPr lang="en-US" altLang="en-US" sz="2600" dirty="0">
                <a:solidFill>
                  <a:schemeClr val="bg1"/>
                </a:solidFill>
              </a:rPr>
            </a:br>
            <a:r>
              <a:rPr lang="en-US" altLang="en-US" sz="2600" dirty="0" err="1">
                <a:solidFill>
                  <a:schemeClr val="bg1"/>
                </a:solidFill>
              </a:rPr>
              <a:t>Grazie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谢谢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ありがとう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Asante</a:t>
            </a: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Merci</a:t>
            </a: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감사합니다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धन्यवाद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Kiitos</a:t>
            </a:r>
          </a:p>
          <a:p>
            <a:pPr algn="r">
              <a:defRPr/>
            </a:pPr>
            <a:r>
              <a:rPr lang="ar-SA" sz="2600" kern="1200" dirty="0">
                <a:solidFill>
                  <a:schemeClr val="bg1"/>
                </a:solidFill>
                <a:latin typeface="Calibri" charset="0"/>
                <a:ea typeface="ＭＳ Ｐゴシック" charset="-128"/>
                <a:cs typeface="+mn-cs"/>
              </a:rPr>
              <a:t>شكرًا</a:t>
            </a:r>
            <a:endParaRPr lang="en-GB" sz="2600" kern="1200" dirty="0">
              <a:solidFill>
                <a:schemeClr val="bg1"/>
              </a:solidFill>
              <a:latin typeface="Calibri" charset="0"/>
              <a:ea typeface="ＭＳ Ｐゴシック" charset="-128"/>
              <a:cs typeface="+mn-cs"/>
            </a:endParaRPr>
          </a:p>
          <a:p>
            <a:pPr algn="r">
              <a:defRPr/>
            </a:pPr>
            <a:r>
              <a:rPr lang="as-IN" altLang="en-US" sz="2600" dirty="0">
                <a:solidFill>
                  <a:schemeClr val="bg1"/>
                </a:solidFill>
              </a:rPr>
              <a:t>ধন্যবাদ</a:t>
            </a:r>
            <a:br>
              <a:rPr lang="en-US" altLang="en-US" sz="2600" dirty="0">
                <a:solidFill>
                  <a:schemeClr val="bg1"/>
                </a:solidFill>
              </a:rPr>
            </a:br>
            <a:r>
              <a:rPr lang="he-IL" altLang="en-US" sz="2600" dirty="0">
                <a:solidFill>
                  <a:schemeClr val="bg1"/>
                </a:solidFill>
              </a:rPr>
              <a:t>תודה</a:t>
            </a:r>
            <a:endParaRPr lang="en-GB" altLang="en-US" sz="2600" dirty="0">
              <a:solidFill>
                <a:schemeClr val="bg1"/>
              </a:solidFill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te-IN" sz="2000" b="0" i="0" dirty="0">
                <a:solidFill>
                  <a:schemeClr val="bg1"/>
                </a:solidFill>
                <a:effectLst/>
                <a:latin typeface="system-ui"/>
              </a:rPr>
              <a:t>ధన్యవాదములు</a:t>
            </a:r>
          </a:p>
        </p:txBody>
      </p:sp>
      <p:sp>
        <p:nvSpPr>
          <p:cNvPr id="3" name="TextBox 20">
            <a:extLst>
              <a:ext uri="{FF2B5EF4-FFF2-40B4-BE49-F238E27FC236}">
                <a16:creationId xmlns:a16="http://schemas.microsoft.com/office/drawing/2014/main" id="{A746397E-87C1-0CA1-B4AF-78BB574C38A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061813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Closing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Background pattern&#10;&#10;Description automatically generated">
            <a:extLst>
              <a:ext uri="{FF2B5EF4-FFF2-40B4-BE49-F238E27FC236}">
                <a16:creationId xmlns:a16="http://schemas.microsoft.com/office/drawing/2014/main" id="{973A747D-17C8-3049-97A8-E7994701ACB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700" y="287581"/>
            <a:ext cx="11658600" cy="634181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2B5F482-A1DF-47CF-A799-587634BE9938}"/>
              </a:ext>
            </a:extLst>
          </p:cNvPr>
          <p:cNvSpPr/>
          <p:nvPr userDrawn="1"/>
        </p:nvSpPr>
        <p:spPr>
          <a:xfrm>
            <a:off x="10683875" y="5937250"/>
            <a:ext cx="1095375" cy="6826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pic>
        <p:nvPicPr>
          <p:cNvPr id="14" name="Picture 13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D4A0DA91-CFBB-E84D-B787-D16C79C7267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232520C-4F76-B1E0-1315-122D2AE2AE9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670505" y="611557"/>
            <a:ext cx="4655186" cy="6001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Thank You</a:t>
            </a: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Danke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Gracias</a:t>
            </a:r>
            <a:br>
              <a:rPr lang="en-US" altLang="en-US" sz="2600" dirty="0">
                <a:solidFill>
                  <a:schemeClr val="bg1"/>
                </a:solidFill>
              </a:rPr>
            </a:br>
            <a:r>
              <a:rPr lang="en-US" altLang="en-US" sz="2600" dirty="0" err="1">
                <a:solidFill>
                  <a:schemeClr val="bg1"/>
                </a:solidFill>
              </a:rPr>
              <a:t>Grazie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谢谢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ありがとう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Asante</a:t>
            </a: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Merci</a:t>
            </a: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감사합니다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धन्यवाद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Kiitos</a:t>
            </a:r>
          </a:p>
          <a:p>
            <a:pPr algn="r">
              <a:defRPr/>
            </a:pPr>
            <a:r>
              <a:rPr lang="ar-SA" sz="2600" kern="1200" dirty="0">
                <a:solidFill>
                  <a:schemeClr val="bg1"/>
                </a:solidFill>
                <a:latin typeface="Calibri" charset="0"/>
                <a:ea typeface="ＭＳ Ｐゴシック" charset="-128"/>
                <a:cs typeface="+mn-cs"/>
              </a:rPr>
              <a:t>شكرًا</a:t>
            </a:r>
            <a:endParaRPr lang="en-GB" sz="2600" kern="1200" dirty="0">
              <a:solidFill>
                <a:schemeClr val="bg1"/>
              </a:solidFill>
              <a:latin typeface="Calibri" charset="0"/>
              <a:ea typeface="ＭＳ Ｐゴシック" charset="-128"/>
              <a:cs typeface="+mn-cs"/>
            </a:endParaRPr>
          </a:p>
          <a:p>
            <a:pPr algn="r">
              <a:defRPr/>
            </a:pPr>
            <a:r>
              <a:rPr lang="as-IN" altLang="en-US" sz="2600" dirty="0">
                <a:solidFill>
                  <a:schemeClr val="bg1"/>
                </a:solidFill>
              </a:rPr>
              <a:t>ধন্যবাদ</a:t>
            </a:r>
            <a:br>
              <a:rPr lang="en-US" altLang="en-US" sz="2600" dirty="0">
                <a:solidFill>
                  <a:schemeClr val="bg1"/>
                </a:solidFill>
              </a:rPr>
            </a:br>
            <a:r>
              <a:rPr lang="he-IL" altLang="en-US" sz="2600" dirty="0">
                <a:solidFill>
                  <a:schemeClr val="bg1"/>
                </a:solidFill>
              </a:rPr>
              <a:t>תודה</a:t>
            </a:r>
            <a:endParaRPr lang="en-GB" altLang="en-US" sz="2600" dirty="0">
              <a:solidFill>
                <a:schemeClr val="bg1"/>
              </a:solidFill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te-IN" sz="2000" b="0" i="0" dirty="0">
                <a:solidFill>
                  <a:schemeClr val="bg1"/>
                </a:solidFill>
                <a:effectLst/>
                <a:latin typeface="system-ui"/>
              </a:rPr>
              <a:t>ధన్యవాదములు</a:t>
            </a:r>
          </a:p>
        </p:txBody>
      </p:sp>
      <p:sp>
        <p:nvSpPr>
          <p:cNvPr id="3" name="TextBox 20">
            <a:extLst>
              <a:ext uri="{FF2B5EF4-FFF2-40B4-BE49-F238E27FC236}">
                <a16:creationId xmlns:a16="http://schemas.microsoft.com/office/drawing/2014/main" id="{908479A3-F44E-6F79-1AB5-22FC1841C3F8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35771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D0C364A-6D9D-BE47-B4F5-C79411B004C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624" y="5523753"/>
            <a:ext cx="4264272" cy="295077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8624" y="5833633"/>
            <a:ext cx="4264272" cy="301109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B82DC592-EAC9-634F-9EE1-EDC89A2624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200936EE-7EE0-D441-851D-618ACC029F6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sp>
        <p:nvSpPr>
          <p:cNvPr id="13" name="TextBox 20">
            <a:extLst>
              <a:ext uri="{FF2B5EF4-FFF2-40B4-BE49-F238E27FC236}">
                <a16:creationId xmlns:a16="http://schemas.microsoft.com/office/drawing/2014/main" id="{3292D234-E25F-7F41-ABB8-C75FCF5CD52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pic>
        <p:nvPicPr>
          <p:cNvPr id="10" name="Picture 9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3E0F26C2-13FB-254B-AE0E-BD5BE35F4E8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35F57A52-A090-7F0C-29C6-83F92019602D}"/>
              </a:ext>
            </a:extLst>
          </p:cNvPr>
          <p:cNvCxnSpPr>
            <a:cxnSpLocks/>
          </p:cNvCxnSpPr>
          <p:nvPr userDrawn="1"/>
        </p:nvCxnSpPr>
        <p:spPr>
          <a:xfrm>
            <a:off x="417443" y="5543631"/>
            <a:ext cx="0" cy="581172"/>
          </a:xfrm>
          <a:prstGeom prst="line">
            <a:avLst/>
          </a:prstGeom>
          <a:ln w="12700">
            <a:solidFill>
              <a:srgbClr val="00C1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587407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Closing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Background pattern&#10;&#10;Description automatically generated">
            <a:extLst>
              <a:ext uri="{FF2B5EF4-FFF2-40B4-BE49-F238E27FC236}">
                <a16:creationId xmlns:a16="http://schemas.microsoft.com/office/drawing/2014/main" id="{65C8D65D-FA78-7045-8C8F-56DDB114BD0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700" y="287581"/>
            <a:ext cx="11658600" cy="6341819"/>
          </a:xfrm>
          <a:prstGeom prst="rect">
            <a:avLst/>
          </a:prstGeom>
        </p:spPr>
      </p:pic>
      <p:pic>
        <p:nvPicPr>
          <p:cNvPr id="14" name="Picture 13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ED28C162-65FD-A34B-9664-413A5D187DB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6C7439E-9A8C-62F0-11A3-8D7D8A5E881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670505" y="611557"/>
            <a:ext cx="4655186" cy="6001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Thank You</a:t>
            </a: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Danke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Gracias</a:t>
            </a:r>
            <a:br>
              <a:rPr lang="en-US" altLang="en-US" sz="2600" dirty="0">
                <a:solidFill>
                  <a:schemeClr val="bg1"/>
                </a:solidFill>
              </a:rPr>
            </a:br>
            <a:r>
              <a:rPr lang="en-US" altLang="en-US" sz="2600" dirty="0" err="1">
                <a:solidFill>
                  <a:schemeClr val="bg1"/>
                </a:solidFill>
              </a:rPr>
              <a:t>Grazie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谢谢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ありがとう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Asante</a:t>
            </a: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Merci</a:t>
            </a: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감사합니다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धन्यवाद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Kiitos</a:t>
            </a:r>
          </a:p>
          <a:p>
            <a:pPr algn="r">
              <a:defRPr/>
            </a:pPr>
            <a:r>
              <a:rPr lang="ar-SA" sz="2600" kern="1200" dirty="0">
                <a:solidFill>
                  <a:schemeClr val="bg1"/>
                </a:solidFill>
                <a:latin typeface="Calibri" charset="0"/>
                <a:ea typeface="ＭＳ Ｐゴシック" charset="-128"/>
                <a:cs typeface="+mn-cs"/>
              </a:rPr>
              <a:t>شكرًا</a:t>
            </a:r>
            <a:endParaRPr lang="en-GB" sz="2600" kern="1200" dirty="0">
              <a:solidFill>
                <a:schemeClr val="bg1"/>
              </a:solidFill>
              <a:latin typeface="Calibri" charset="0"/>
              <a:ea typeface="ＭＳ Ｐゴシック" charset="-128"/>
              <a:cs typeface="+mn-cs"/>
            </a:endParaRPr>
          </a:p>
          <a:p>
            <a:pPr algn="r">
              <a:defRPr/>
            </a:pPr>
            <a:r>
              <a:rPr lang="as-IN" altLang="en-US" sz="2600" dirty="0">
                <a:solidFill>
                  <a:schemeClr val="bg1"/>
                </a:solidFill>
              </a:rPr>
              <a:t>ধন্যবাদ</a:t>
            </a:r>
            <a:br>
              <a:rPr lang="en-US" altLang="en-US" sz="2600" dirty="0">
                <a:solidFill>
                  <a:schemeClr val="bg1"/>
                </a:solidFill>
              </a:rPr>
            </a:br>
            <a:r>
              <a:rPr lang="he-IL" altLang="en-US" sz="2600" dirty="0">
                <a:solidFill>
                  <a:schemeClr val="bg1"/>
                </a:solidFill>
              </a:rPr>
              <a:t>תודה</a:t>
            </a:r>
            <a:endParaRPr lang="en-GB" altLang="en-US" sz="2600" dirty="0">
              <a:solidFill>
                <a:schemeClr val="bg1"/>
              </a:solidFill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te-IN" sz="2000" b="0" i="0" dirty="0">
                <a:solidFill>
                  <a:schemeClr val="bg1"/>
                </a:solidFill>
                <a:effectLst/>
                <a:latin typeface="system-ui"/>
              </a:rPr>
              <a:t>ధన్యవాదములు</a:t>
            </a:r>
          </a:p>
        </p:txBody>
      </p:sp>
      <p:sp>
        <p:nvSpPr>
          <p:cNvPr id="3" name="TextBox 20">
            <a:extLst>
              <a:ext uri="{FF2B5EF4-FFF2-40B4-BE49-F238E27FC236}">
                <a16:creationId xmlns:a16="http://schemas.microsoft.com/office/drawing/2014/main" id="{DE3DF629-D984-6F20-C82D-6842E675104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057506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Closing Slide">
    <p:bg>
      <p:bgPr>
        <a:gradFill flip="none" rotWithShape="1">
          <a:gsLst>
            <a:gs pos="100000">
              <a:schemeClr val="accent2"/>
            </a:gs>
            <a:gs pos="21000">
              <a:srgbClr val="00C1DE"/>
            </a:gs>
            <a:gs pos="49000">
              <a:schemeClr val="accent1"/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Background pattern&#10;&#10;Description automatically generated">
            <a:extLst>
              <a:ext uri="{FF2B5EF4-FFF2-40B4-BE49-F238E27FC236}">
                <a16:creationId xmlns:a16="http://schemas.microsoft.com/office/drawing/2014/main" id="{65C8D65D-FA78-7045-8C8F-56DDB114BD0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700" y="287581"/>
            <a:ext cx="11658600" cy="6341819"/>
          </a:xfrm>
          <a:prstGeom prst="rect">
            <a:avLst/>
          </a:prstGeom>
        </p:spPr>
      </p:pic>
      <p:pic>
        <p:nvPicPr>
          <p:cNvPr id="14" name="Picture 13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ED28C162-65FD-A34B-9664-413A5D187DB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6C7439E-9A8C-62F0-11A3-8D7D8A5E881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670505" y="611557"/>
            <a:ext cx="4655186" cy="6001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Thank You</a:t>
            </a: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Danke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Gracias</a:t>
            </a:r>
            <a:br>
              <a:rPr lang="en-US" altLang="en-US" sz="2600" dirty="0">
                <a:solidFill>
                  <a:schemeClr val="bg1"/>
                </a:solidFill>
              </a:rPr>
            </a:br>
            <a:r>
              <a:rPr lang="en-US" altLang="en-US" sz="2600" dirty="0" err="1">
                <a:solidFill>
                  <a:schemeClr val="bg1"/>
                </a:solidFill>
              </a:rPr>
              <a:t>Grazie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谢谢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ありがとう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Asante</a:t>
            </a: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Merci</a:t>
            </a: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감사합니다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धन्यवाद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Kiitos</a:t>
            </a:r>
          </a:p>
          <a:p>
            <a:pPr algn="r">
              <a:defRPr/>
            </a:pPr>
            <a:r>
              <a:rPr lang="ar-SA" sz="2600" kern="1200" dirty="0">
                <a:solidFill>
                  <a:schemeClr val="bg1"/>
                </a:solidFill>
                <a:latin typeface="Calibri" charset="0"/>
                <a:ea typeface="ＭＳ Ｐゴシック" charset="-128"/>
                <a:cs typeface="+mn-cs"/>
              </a:rPr>
              <a:t>شكرًا</a:t>
            </a:r>
            <a:endParaRPr lang="en-GB" sz="2600" kern="1200" dirty="0">
              <a:solidFill>
                <a:schemeClr val="bg1"/>
              </a:solidFill>
              <a:latin typeface="Calibri" charset="0"/>
              <a:ea typeface="ＭＳ Ｐゴシック" charset="-128"/>
              <a:cs typeface="+mn-cs"/>
            </a:endParaRPr>
          </a:p>
          <a:p>
            <a:pPr algn="r">
              <a:defRPr/>
            </a:pPr>
            <a:r>
              <a:rPr lang="as-IN" altLang="en-US" sz="2600" dirty="0">
                <a:solidFill>
                  <a:schemeClr val="bg1"/>
                </a:solidFill>
              </a:rPr>
              <a:t>ধন্যবাদ</a:t>
            </a:r>
            <a:br>
              <a:rPr lang="en-US" altLang="en-US" sz="2600" dirty="0">
                <a:solidFill>
                  <a:schemeClr val="bg1"/>
                </a:solidFill>
              </a:rPr>
            </a:br>
            <a:r>
              <a:rPr lang="he-IL" altLang="en-US" sz="2600" dirty="0">
                <a:solidFill>
                  <a:schemeClr val="bg1"/>
                </a:solidFill>
              </a:rPr>
              <a:t>תודה</a:t>
            </a:r>
            <a:endParaRPr lang="en-GB" altLang="en-US" sz="2600" dirty="0">
              <a:solidFill>
                <a:schemeClr val="bg1"/>
              </a:solidFill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te-IN" sz="2000" b="0" i="0" dirty="0">
                <a:solidFill>
                  <a:schemeClr val="bg1"/>
                </a:solidFill>
                <a:effectLst/>
                <a:latin typeface="system-ui"/>
              </a:rPr>
              <a:t>ధన్యవాదములు</a:t>
            </a:r>
          </a:p>
        </p:txBody>
      </p:sp>
      <p:sp>
        <p:nvSpPr>
          <p:cNvPr id="3" name="TextBox 20">
            <a:extLst>
              <a:ext uri="{FF2B5EF4-FFF2-40B4-BE49-F238E27FC236}">
                <a16:creationId xmlns:a16="http://schemas.microsoft.com/office/drawing/2014/main" id="{DE3DF629-D984-6F20-C82D-6842E675104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656059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losing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3A48FB55-D5BB-084F-BACF-A07C257E79F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6" name="Rectangle 5"/>
          <p:cNvSpPr>
            <a:spLocks noChangeArrowheads="1"/>
          </p:cNvSpPr>
          <p:nvPr userDrawn="1"/>
        </p:nvSpPr>
        <p:spPr bwMode="auto">
          <a:xfrm>
            <a:off x="7078942" y="520518"/>
            <a:ext cx="4233302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x-none" sz="1200" dirty="0">
                <a:solidFill>
                  <a:schemeClr val="bg1"/>
                </a:solidFill>
              </a:rPr>
              <a:t>The Arm trademarks featured in this presentation are registered trademarks or trademarks of Arm Limited (or its subsidiaries) in the US and/or elsewhere.  All rights reserved.  All other marks featured may be trademarks of their respective owners.</a:t>
            </a:r>
          </a:p>
          <a:p>
            <a:pPr algn="r">
              <a:defRPr/>
            </a:pPr>
            <a:br>
              <a:rPr lang="en-US" altLang="x-none" sz="1200" dirty="0">
                <a:solidFill>
                  <a:schemeClr val="bg1"/>
                </a:solidFill>
              </a:rPr>
            </a:br>
            <a:r>
              <a:rPr lang="en-US" altLang="x-none" sz="1200" dirty="0" err="1">
                <a:solidFill>
                  <a:schemeClr val="bg1"/>
                </a:solidFill>
              </a:rPr>
              <a:t>www.arm.com</a:t>
            </a:r>
            <a:r>
              <a:rPr lang="en-US" altLang="x-none" sz="1200" dirty="0">
                <a:solidFill>
                  <a:schemeClr val="bg1"/>
                </a:solidFill>
              </a:rPr>
              <a:t>/company/policies/trademarks</a:t>
            </a:r>
          </a:p>
        </p:txBody>
      </p:sp>
      <p:pic>
        <p:nvPicPr>
          <p:cNvPr id="13" name="Picture 12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E44746F1-B3D7-0243-8B06-95CC6A2018B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2" name="TextBox 20">
            <a:extLst>
              <a:ext uri="{FF2B5EF4-FFF2-40B4-BE49-F238E27FC236}">
                <a16:creationId xmlns:a16="http://schemas.microsoft.com/office/drawing/2014/main" id="{125EC0CC-4F04-39C5-041F-BEA17116B4D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071610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Closing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F5E22D11-BA56-674C-A7F1-E8B345E827B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A47F3DF-159E-2B4A-848E-BCCCF738104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078942" y="520518"/>
            <a:ext cx="4233302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x-none" sz="1200" dirty="0">
                <a:solidFill>
                  <a:schemeClr val="bg1"/>
                </a:solidFill>
              </a:rPr>
              <a:t>The Arm trademarks featured in this presentation are registered trademarks or trademarks of Arm Limited (or its subsidiaries) in the US and/or elsewhere.  All rights reserved.  All other marks featured may be trademarks of their respective owners.</a:t>
            </a:r>
          </a:p>
          <a:p>
            <a:pPr algn="r">
              <a:defRPr/>
            </a:pPr>
            <a:br>
              <a:rPr lang="en-US" altLang="x-none" sz="1200" dirty="0">
                <a:solidFill>
                  <a:schemeClr val="bg1"/>
                </a:solidFill>
              </a:rPr>
            </a:br>
            <a:r>
              <a:rPr lang="en-US" altLang="x-none" sz="1200" dirty="0" err="1">
                <a:solidFill>
                  <a:schemeClr val="bg1"/>
                </a:solidFill>
              </a:rPr>
              <a:t>www.arm.com</a:t>
            </a:r>
            <a:r>
              <a:rPr lang="en-US" altLang="x-none" sz="1200" dirty="0">
                <a:solidFill>
                  <a:schemeClr val="bg1"/>
                </a:solidFill>
              </a:rPr>
              <a:t>/company/policies/trademarks</a:t>
            </a:r>
          </a:p>
        </p:txBody>
      </p:sp>
      <p:pic>
        <p:nvPicPr>
          <p:cNvPr id="14" name="Picture 13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0C2CB46F-4F17-004B-85E2-BC55AB449E3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2" name="TextBox 20">
            <a:extLst>
              <a:ext uri="{FF2B5EF4-FFF2-40B4-BE49-F238E27FC236}">
                <a16:creationId xmlns:a16="http://schemas.microsoft.com/office/drawing/2014/main" id="{51C65B67-1002-E334-8760-AE1DBFE14D6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505067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1_Closing Slide">
    <p:bg>
      <p:bgPr>
        <a:gradFill flip="none" rotWithShape="1">
          <a:gsLst>
            <a:gs pos="100000">
              <a:schemeClr val="accent2"/>
            </a:gs>
            <a:gs pos="21000">
              <a:srgbClr val="00C1DE"/>
            </a:gs>
            <a:gs pos="49000">
              <a:schemeClr val="accent1"/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F5E22D11-BA56-674C-A7F1-E8B345E827B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A47F3DF-159E-2B4A-848E-BCCCF738104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078942" y="520518"/>
            <a:ext cx="4233302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x-none" sz="1200" dirty="0">
                <a:solidFill>
                  <a:schemeClr val="bg1"/>
                </a:solidFill>
              </a:rPr>
              <a:t>The Arm trademarks featured in this presentation are registered trademarks or trademarks of Arm Limited (or its subsidiaries) in the US and/or elsewhere.  All rights reserved.  All other marks featured may be trademarks of their respective owners.</a:t>
            </a:r>
          </a:p>
          <a:p>
            <a:pPr algn="r">
              <a:defRPr/>
            </a:pPr>
            <a:br>
              <a:rPr lang="en-US" altLang="x-none" sz="1200" dirty="0">
                <a:solidFill>
                  <a:schemeClr val="bg1"/>
                </a:solidFill>
              </a:rPr>
            </a:br>
            <a:r>
              <a:rPr lang="en-US" altLang="x-none" sz="1200" dirty="0" err="1">
                <a:solidFill>
                  <a:schemeClr val="bg1"/>
                </a:solidFill>
              </a:rPr>
              <a:t>www.arm.com</a:t>
            </a:r>
            <a:r>
              <a:rPr lang="en-US" altLang="x-none" sz="1200" dirty="0">
                <a:solidFill>
                  <a:schemeClr val="bg1"/>
                </a:solidFill>
              </a:rPr>
              <a:t>/company/policies/trademarks</a:t>
            </a:r>
          </a:p>
        </p:txBody>
      </p:sp>
      <p:pic>
        <p:nvPicPr>
          <p:cNvPr id="14" name="Picture 13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0C2CB46F-4F17-004B-85E2-BC55AB449E3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2" name="TextBox 20">
            <a:extLst>
              <a:ext uri="{FF2B5EF4-FFF2-40B4-BE49-F238E27FC236}">
                <a16:creationId xmlns:a16="http://schemas.microsoft.com/office/drawing/2014/main" id="{51C65B67-1002-E334-8760-AE1DBFE14D6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911831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Closing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Background pattern&#10;&#10;Description automatically generated">
            <a:extLst>
              <a:ext uri="{FF2B5EF4-FFF2-40B4-BE49-F238E27FC236}">
                <a16:creationId xmlns:a16="http://schemas.microsoft.com/office/drawing/2014/main" id="{5CB4EA8E-D6CA-DF40-9ADD-CE8408E00D9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700" y="287581"/>
            <a:ext cx="11658600" cy="6341819"/>
          </a:xfrm>
          <a:prstGeom prst="rect">
            <a:avLst/>
          </a:prstGeom>
        </p:spPr>
      </p:pic>
      <p:sp>
        <p:nvSpPr>
          <p:cNvPr id="6" name="Rectangle 5"/>
          <p:cNvSpPr>
            <a:spLocks noChangeArrowheads="1"/>
          </p:cNvSpPr>
          <p:nvPr userDrawn="1"/>
        </p:nvSpPr>
        <p:spPr bwMode="auto">
          <a:xfrm>
            <a:off x="7078942" y="520518"/>
            <a:ext cx="4233302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x-none" sz="1200" dirty="0">
                <a:solidFill>
                  <a:schemeClr val="bg1"/>
                </a:solidFill>
              </a:rPr>
              <a:t>The Arm trademarks featured in this presentation are registered trademarks or trademarks of Arm Limited (or its subsidiaries) in the US and/or elsewhere.  All rights reserved.  All other marks featured may be trademarks of their respective owners.</a:t>
            </a:r>
          </a:p>
          <a:p>
            <a:pPr algn="r">
              <a:defRPr/>
            </a:pPr>
            <a:br>
              <a:rPr lang="en-US" altLang="x-none" sz="1200" dirty="0">
                <a:solidFill>
                  <a:schemeClr val="bg1"/>
                </a:solidFill>
              </a:rPr>
            </a:br>
            <a:r>
              <a:rPr lang="en-US" altLang="x-none" sz="1200" dirty="0" err="1">
                <a:solidFill>
                  <a:schemeClr val="bg1"/>
                </a:solidFill>
              </a:rPr>
              <a:t>www.arm.com</a:t>
            </a:r>
            <a:r>
              <a:rPr lang="en-US" altLang="x-none" sz="1200" dirty="0">
                <a:solidFill>
                  <a:schemeClr val="bg1"/>
                </a:solidFill>
              </a:rPr>
              <a:t>/company/policies/trademarks</a:t>
            </a:r>
          </a:p>
        </p:txBody>
      </p:sp>
      <p:pic>
        <p:nvPicPr>
          <p:cNvPr id="13" name="Picture 12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E44746F1-B3D7-0243-8B06-95CC6A2018B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2" name="TextBox 20">
            <a:extLst>
              <a:ext uri="{FF2B5EF4-FFF2-40B4-BE49-F238E27FC236}">
                <a16:creationId xmlns:a16="http://schemas.microsoft.com/office/drawing/2014/main" id="{854653A2-DF57-3728-3E84-C3AF0DEC905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795808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Closing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Background pattern&#10;&#10;Description automatically generated">
            <a:extLst>
              <a:ext uri="{FF2B5EF4-FFF2-40B4-BE49-F238E27FC236}">
                <a16:creationId xmlns:a16="http://schemas.microsoft.com/office/drawing/2014/main" id="{007A6213-5C36-0A44-890D-F1E1590E8B8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700" y="287581"/>
            <a:ext cx="11658600" cy="634181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A47F3DF-159E-2B4A-848E-BCCCF738104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078942" y="520518"/>
            <a:ext cx="4233302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x-none" sz="1200" dirty="0">
                <a:solidFill>
                  <a:schemeClr val="bg1"/>
                </a:solidFill>
              </a:rPr>
              <a:t>The Arm trademarks featured in this presentation are registered trademarks or trademarks of Arm Limited (or its subsidiaries) in the US and/or elsewhere.  All rights reserved.  All other marks featured may be trademarks of their respective owners.</a:t>
            </a:r>
          </a:p>
          <a:p>
            <a:pPr algn="r">
              <a:defRPr/>
            </a:pPr>
            <a:br>
              <a:rPr lang="en-US" altLang="x-none" sz="1200" dirty="0">
                <a:solidFill>
                  <a:schemeClr val="bg1"/>
                </a:solidFill>
              </a:rPr>
            </a:br>
            <a:r>
              <a:rPr lang="en-US" altLang="x-none" sz="1200" dirty="0" err="1">
                <a:solidFill>
                  <a:schemeClr val="bg1"/>
                </a:solidFill>
              </a:rPr>
              <a:t>www.arm.com</a:t>
            </a:r>
            <a:r>
              <a:rPr lang="en-US" altLang="x-none" sz="1200" dirty="0">
                <a:solidFill>
                  <a:schemeClr val="bg1"/>
                </a:solidFill>
              </a:rPr>
              <a:t>/company/policies/trademarks</a:t>
            </a:r>
          </a:p>
        </p:txBody>
      </p:sp>
      <p:pic>
        <p:nvPicPr>
          <p:cNvPr id="14" name="Picture 13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0C2CB46F-4F17-004B-85E2-BC55AB449E3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2" name="TextBox 20">
            <a:extLst>
              <a:ext uri="{FF2B5EF4-FFF2-40B4-BE49-F238E27FC236}">
                <a16:creationId xmlns:a16="http://schemas.microsoft.com/office/drawing/2014/main" id="{16EF959D-9832-1867-1020-70C850E8715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412571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_Closing Slide">
    <p:bg>
      <p:bgPr>
        <a:gradFill flip="none" rotWithShape="1">
          <a:gsLst>
            <a:gs pos="100000">
              <a:schemeClr val="accent2"/>
            </a:gs>
            <a:gs pos="21000">
              <a:srgbClr val="00C1DE"/>
            </a:gs>
            <a:gs pos="49000">
              <a:schemeClr val="accent1"/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Background pattern&#10;&#10;Description automatically generated">
            <a:extLst>
              <a:ext uri="{FF2B5EF4-FFF2-40B4-BE49-F238E27FC236}">
                <a16:creationId xmlns:a16="http://schemas.microsoft.com/office/drawing/2014/main" id="{007A6213-5C36-0A44-890D-F1E1590E8B8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700" y="287581"/>
            <a:ext cx="11658600" cy="634181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A47F3DF-159E-2B4A-848E-BCCCF738104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078942" y="520518"/>
            <a:ext cx="4233302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x-none" sz="1200" dirty="0">
                <a:solidFill>
                  <a:schemeClr val="bg1"/>
                </a:solidFill>
              </a:rPr>
              <a:t>The Arm trademarks featured in this presentation are registered trademarks or trademarks of Arm Limited (or its subsidiaries) in the US and/or elsewhere.  All rights reserved.  All other marks featured may be trademarks of their respective owners.</a:t>
            </a:r>
          </a:p>
          <a:p>
            <a:pPr algn="r">
              <a:defRPr/>
            </a:pPr>
            <a:br>
              <a:rPr lang="en-US" altLang="x-none" sz="1200" dirty="0">
                <a:solidFill>
                  <a:schemeClr val="bg1"/>
                </a:solidFill>
              </a:rPr>
            </a:br>
            <a:r>
              <a:rPr lang="en-US" altLang="x-none" sz="1200" dirty="0" err="1">
                <a:solidFill>
                  <a:schemeClr val="bg1"/>
                </a:solidFill>
              </a:rPr>
              <a:t>www.arm.com</a:t>
            </a:r>
            <a:r>
              <a:rPr lang="en-US" altLang="x-none" sz="1200" dirty="0">
                <a:solidFill>
                  <a:schemeClr val="bg1"/>
                </a:solidFill>
              </a:rPr>
              <a:t>/company/policies/trademarks</a:t>
            </a:r>
          </a:p>
        </p:txBody>
      </p:sp>
      <p:pic>
        <p:nvPicPr>
          <p:cNvPr id="14" name="Picture 13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0C2CB46F-4F17-004B-85E2-BC55AB449E3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2" name="TextBox 20">
            <a:extLst>
              <a:ext uri="{FF2B5EF4-FFF2-40B4-BE49-F238E27FC236}">
                <a16:creationId xmlns:a16="http://schemas.microsoft.com/office/drawing/2014/main" id="{16EF959D-9832-1867-1020-70C850E8715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56938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1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D0C364A-6D9D-BE47-B4F5-C79411B004C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624" y="5523753"/>
            <a:ext cx="4264272" cy="295077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8624" y="5833633"/>
            <a:ext cx="4264272" cy="301109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B82DC592-EAC9-634F-9EE1-EDC89A2624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200936EE-7EE0-D441-851D-618ACC029F6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sp>
        <p:nvSpPr>
          <p:cNvPr id="13" name="TextBox 20">
            <a:extLst>
              <a:ext uri="{FF2B5EF4-FFF2-40B4-BE49-F238E27FC236}">
                <a16:creationId xmlns:a16="http://schemas.microsoft.com/office/drawing/2014/main" id="{3292D234-E25F-7F41-ABB8-C75FCF5CD52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pic>
        <p:nvPicPr>
          <p:cNvPr id="10" name="Picture 9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0BEDD4A8-AC94-F043-97D1-13B28A4EA03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586954D4-E837-74D6-C2A1-5D6EC130E8CC}"/>
              </a:ext>
            </a:extLst>
          </p:cNvPr>
          <p:cNvCxnSpPr>
            <a:cxnSpLocks/>
          </p:cNvCxnSpPr>
          <p:nvPr userDrawn="1"/>
        </p:nvCxnSpPr>
        <p:spPr>
          <a:xfrm>
            <a:off x="417443" y="5543631"/>
            <a:ext cx="0" cy="581172"/>
          </a:xfrm>
          <a:prstGeom prst="line">
            <a:avLst/>
          </a:prstGeom>
          <a:ln w="12700">
            <a:solidFill>
              <a:srgbClr val="00C1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89041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4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D0C364A-6D9D-BE47-B4F5-C79411B004C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116" y="-66"/>
            <a:ext cx="12192116" cy="6858065"/>
          </a:xfrm>
          <a:prstGeom prst="rect">
            <a:avLst/>
          </a:prstGeom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624" y="5523753"/>
            <a:ext cx="4264272" cy="295077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8624" y="5833633"/>
            <a:ext cx="4264272" cy="301109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B82DC592-EAC9-634F-9EE1-EDC89A2624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200936EE-7EE0-D441-851D-618ACC029F6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sp>
        <p:nvSpPr>
          <p:cNvPr id="13" name="TextBox 20">
            <a:extLst>
              <a:ext uri="{FF2B5EF4-FFF2-40B4-BE49-F238E27FC236}">
                <a16:creationId xmlns:a16="http://schemas.microsoft.com/office/drawing/2014/main" id="{3292D234-E25F-7F41-ABB8-C75FCF5CD52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FF50941-4230-974A-977D-8F6D313B8AEF}"/>
              </a:ext>
            </a:extLst>
          </p:cNvPr>
          <p:cNvCxnSpPr>
            <a:cxnSpLocks/>
          </p:cNvCxnSpPr>
          <p:nvPr userDrawn="1"/>
        </p:nvCxnSpPr>
        <p:spPr>
          <a:xfrm>
            <a:off x="417443" y="5543631"/>
            <a:ext cx="0" cy="581172"/>
          </a:xfrm>
          <a:prstGeom prst="line">
            <a:avLst/>
          </a:prstGeom>
          <a:ln w="12700">
            <a:solidFill>
              <a:srgbClr val="00C1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21997F8F-0B70-7945-8CB6-7230FFBB880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1076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0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D0C364A-6D9D-BE47-B4F5-C79411B004C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6927" y="0"/>
            <a:ext cx="12202885" cy="6864122"/>
          </a:xfrm>
          <a:prstGeom prst="rect">
            <a:avLst/>
          </a:prstGeom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624" y="5523753"/>
            <a:ext cx="4264272" cy="295077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8624" y="5833633"/>
            <a:ext cx="4264272" cy="301109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B82DC592-EAC9-634F-9EE1-EDC89A2624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200936EE-7EE0-D441-851D-618ACC029F6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sp>
        <p:nvSpPr>
          <p:cNvPr id="13" name="TextBox 20">
            <a:extLst>
              <a:ext uri="{FF2B5EF4-FFF2-40B4-BE49-F238E27FC236}">
                <a16:creationId xmlns:a16="http://schemas.microsoft.com/office/drawing/2014/main" id="{3292D234-E25F-7F41-ABB8-C75FCF5CD52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FF50941-4230-974A-977D-8F6D313B8AEF}"/>
              </a:ext>
            </a:extLst>
          </p:cNvPr>
          <p:cNvCxnSpPr>
            <a:cxnSpLocks/>
          </p:cNvCxnSpPr>
          <p:nvPr userDrawn="1"/>
        </p:nvCxnSpPr>
        <p:spPr>
          <a:xfrm>
            <a:off x="417443" y="5543631"/>
            <a:ext cx="0" cy="581172"/>
          </a:xfrm>
          <a:prstGeom prst="line">
            <a:avLst/>
          </a:prstGeom>
          <a:ln w="12700">
            <a:solidFill>
              <a:srgbClr val="00C1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0BEDD4A8-AC94-F043-97D1-13B28A4EA03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773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7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D0C364A-6D9D-BE47-B4F5-C79411B004C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-16933"/>
            <a:ext cx="12192000" cy="6858000"/>
          </a:xfrm>
          <a:prstGeom prst="rect">
            <a:avLst/>
          </a:prstGeom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624" y="5523753"/>
            <a:ext cx="4264272" cy="295077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8624" y="5833633"/>
            <a:ext cx="4264272" cy="301109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B82DC592-EAC9-634F-9EE1-EDC89A2624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200936EE-7EE0-D441-851D-618ACC029F6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sp>
        <p:nvSpPr>
          <p:cNvPr id="13" name="TextBox 20">
            <a:extLst>
              <a:ext uri="{FF2B5EF4-FFF2-40B4-BE49-F238E27FC236}">
                <a16:creationId xmlns:a16="http://schemas.microsoft.com/office/drawing/2014/main" id="{3292D234-E25F-7F41-ABB8-C75FCF5CD52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FF50941-4230-974A-977D-8F6D313B8AEF}"/>
              </a:ext>
            </a:extLst>
          </p:cNvPr>
          <p:cNvCxnSpPr>
            <a:cxnSpLocks/>
          </p:cNvCxnSpPr>
          <p:nvPr userDrawn="1"/>
        </p:nvCxnSpPr>
        <p:spPr>
          <a:xfrm>
            <a:off x="417443" y="5543631"/>
            <a:ext cx="0" cy="581172"/>
          </a:xfrm>
          <a:prstGeom prst="line">
            <a:avLst/>
          </a:prstGeom>
          <a:ln w="12700">
            <a:solidFill>
              <a:srgbClr val="00C1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65F417A8-5A56-C049-844F-E82873A7721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3776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5_Section Divider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EF3C97BB-9939-B347-8FA3-7462E2FE434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356230" y="0"/>
            <a:ext cx="6835769" cy="6858000"/>
          </a:xfrm>
          <a:prstGeom prst="rect">
            <a:avLst/>
          </a:prstGeom>
        </p:spPr>
      </p:pic>
      <p:sp>
        <p:nvSpPr>
          <p:cNvPr id="12" name="TextBox 20">
            <a:extLst>
              <a:ext uri="{FF2B5EF4-FFF2-40B4-BE49-F238E27FC236}">
                <a16:creationId xmlns:a16="http://schemas.microsoft.com/office/drawing/2014/main" id="{714AEDC0-A33B-F940-A840-6EE803459EFF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F460B914-698E-8E44-851B-26EF10C37B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1139BE0C-30D8-5E4A-AADA-9C76A8138DE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15" name="Picture 14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A64E8E06-C0AC-F149-A17F-960EB7414B2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5753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image" Target="../media/image2.pn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image" Target="../media/image5.svg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image" Target="../media/image4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51" Type="http://schemas.openxmlformats.org/officeDocument/2006/relationships/image" Target="../media/image3.svg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9425" y="478301"/>
            <a:ext cx="11233150" cy="65476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1029" name="TextBox 26"/>
          <p:cNvSpPr txBox="1">
            <a:spLocks noChangeArrowheads="1"/>
          </p:cNvSpPr>
          <p:nvPr userDrawn="1"/>
        </p:nvSpPr>
        <p:spPr bwMode="auto">
          <a:xfrm>
            <a:off x="317949" y="6410643"/>
            <a:ext cx="312738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fld id="{2682C2D1-8EA8-E748-B66F-74D4D53CF8F8}" type="slidenum">
              <a:rPr lang="en-US" altLang="en-US" sz="1000" smtClean="0">
                <a:solidFill>
                  <a:srgbClr val="7F7F7F"/>
                </a:solidFill>
              </a:rPr>
              <a:pPr eaLnBrk="1" hangingPunct="1">
                <a:lnSpc>
                  <a:spcPct val="90000"/>
                </a:lnSpc>
                <a:spcAft>
                  <a:spcPts val="600"/>
                </a:spcAft>
                <a:buFont typeface="Arial" charset="0"/>
                <a:buNone/>
                <a:defRPr/>
              </a:pPr>
              <a:t>‹#›</a:t>
            </a:fld>
            <a:endParaRPr lang="en-US" altLang="en-US" sz="1000" dirty="0">
              <a:solidFill>
                <a:srgbClr val="7F7F7F"/>
              </a:solidFill>
            </a:endParaRP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84EB643E-3109-434C-BA97-15D4C8A5EF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9425" y="1133061"/>
            <a:ext cx="11243088" cy="497466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Box 20">
            <a:extLst>
              <a:ext uri="{FF2B5EF4-FFF2-40B4-BE49-F238E27FC236}">
                <a16:creationId xmlns:a16="http://schemas.microsoft.com/office/drawing/2014/main" id="{A9403B94-AAAF-AB46-B38A-95D16DABD52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accent6"/>
                </a:solidFill>
              </a:rPr>
              <a:t>© 2024 Arm</a:t>
            </a:r>
            <a:endParaRPr lang="en-US" altLang="en-US" sz="1000" dirty="0">
              <a:solidFill>
                <a:schemeClr val="accent6"/>
              </a:solidFill>
            </a:endParaRPr>
          </a:p>
        </p:txBody>
      </p:sp>
      <p:pic>
        <p:nvPicPr>
          <p:cNvPr id="5" name="Picture 4" descr="A picture containing clock, meter&#10;&#10;Description automatically generated">
            <a:extLst>
              <a:ext uri="{FF2B5EF4-FFF2-40B4-BE49-F238E27FC236}">
                <a16:creationId xmlns:a16="http://schemas.microsoft.com/office/drawing/2014/main" id="{970F2EF9-EE0C-275D-DB99-812522D98880}"/>
              </a:ext>
            </a:extLst>
          </p:cNvPr>
          <p:cNvPicPr>
            <a:picLocks noChangeAspect="1"/>
          </p:cNvPicPr>
          <p:nvPr userDrawn="1"/>
        </p:nvPicPr>
        <p:blipFill>
          <a:blip r:embed="rId4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35847" y="6384924"/>
            <a:ext cx="879904" cy="274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7910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520" r:id="rId1"/>
    <p:sldLayoutId id="2147485567" r:id="rId2"/>
    <p:sldLayoutId id="2147485516" r:id="rId3"/>
    <p:sldLayoutId id="2147485517" r:id="rId4"/>
    <p:sldLayoutId id="2147485551" r:id="rId5"/>
    <p:sldLayoutId id="2147485519" r:id="rId6"/>
    <p:sldLayoutId id="2147485531" r:id="rId7"/>
    <p:sldLayoutId id="2147485552" r:id="rId8"/>
    <p:sldLayoutId id="2147485540" r:id="rId9"/>
    <p:sldLayoutId id="2147485539" r:id="rId10"/>
    <p:sldLayoutId id="2147485541" r:id="rId11"/>
    <p:sldLayoutId id="2147485556" r:id="rId12"/>
    <p:sldLayoutId id="2147485436" r:id="rId13"/>
    <p:sldLayoutId id="2147485523" r:id="rId14"/>
    <p:sldLayoutId id="2147485557" r:id="rId15"/>
    <p:sldLayoutId id="2147485525" r:id="rId16"/>
    <p:sldLayoutId id="2147485524" r:id="rId17"/>
    <p:sldLayoutId id="2147485510" r:id="rId18"/>
    <p:sldLayoutId id="2147485558" r:id="rId19"/>
    <p:sldLayoutId id="2147485438" r:id="rId20"/>
    <p:sldLayoutId id="2147485536" r:id="rId21"/>
    <p:sldLayoutId id="2147485535" r:id="rId22"/>
    <p:sldLayoutId id="2147485559" r:id="rId23"/>
    <p:sldLayoutId id="2147485538" r:id="rId24"/>
    <p:sldLayoutId id="2147485440" r:id="rId25"/>
    <p:sldLayoutId id="2147485441" r:id="rId26"/>
    <p:sldLayoutId id="2147485442" r:id="rId27"/>
    <p:sldLayoutId id="2147485443" r:id="rId28"/>
    <p:sldLayoutId id="2147485444" r:id="rId29"/>
    <p:sldLayoutId id="2147485445" r:id="rId30"/>
    <p:sldLayoutId id="2147485446" r:id="rId31"/>
    <p:sldLayoutId id="2147485447" r:id="rId32"/>
    <p:sldLayoutId id="2147485448" r:id="rId33"/>
    <p:sldLayoutId id="2147485449" r:id="rId34"/>
    <p:sldLayoutId id="2147485450" r:id="rId35"/>
    <p:sldLayoutId id="2147485452" r:id="rId36"/>
    <p:sldLayoutId id="2147485512" r:id="rId37"/>
    <p:sldLayoutId id="2147485560" r:id="rId38"/>
    <p:sldLayoutId id="2147485526" r:id="rId39"/>
    <p:sldLayoutId id="2147485527" r:id="rId40"/>
    <p:sldLayoutId id="2147485561" r:id="rId41"/>
    <p:sldLayoutId id="2147485453" r:id="rId42"/>
    <p:sldLayoutId id="2147485513" r:id="rId43"/>
    <p:sldLayoutId id="2147485562" r:id="rId44"/>
    <p:sldLayoutId id="2147485528" r:id="rId45"/>
    <p:sldLayoutId id="2147485529" r:id="rId46"/>
    <p:sldLayoutId id="2147485563" r:id="rId47"/>
  </p:sldLayoutIdLst>
  <p:hf hdr="0" ftr="0" dt="0"/>
  <p:txStyles>
    <p:titleStyle>
      <a:lvl1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0" kern="1200" spc="-50">
          <a:solidFill>
            <a:schemeClr val="accent1"/>
          </a:solidFill>
          <a:latin typeface="+mn-lt"/>
          <a:ea typeface="ＭＳ Ｐゴシック" charset="0"/>
          <a:cs typeface="ＭＳ Ｐゴシック" charset="0"/>
        </a:defRPr>
      </a:lvl1pPr>
      <a:lvl2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2pPr>
      <a:lvl3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3pPr>
      <a:lvl4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4pPr>
      <a:lvl5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5pPr>
      <a:lvl6pPr marL="4572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6pPr>
      <a:lvl7pPr marL="9144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7pPr>
      <a:lvl8pPr marL="13716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8pPr>
      <a:lvl9pPr marL="18288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9pPr>
    </p:titleStyle>
    <p:bodyStyle>
      <a:lvl1pPr marL="342900" indent="-342900" algn="l" rtl="0" eaLnBrk="1" fontAlgn="base" hangingPunct="1">
        <a:lnSpc>
          <a:spcPct val="100000"/>
        </a:lnSpc>
        <a:spcBef>
          <a:spcPts val="600"/>
        </a:spcBef>
        <a:spcAft>
          <a:spcPts val="0"/>
        </a:spcAft>
        <a:buClr>
          <a:schemeClr val="accent1"/>
        </a:buClr>
        <a:buFontTx/>
        <a:buBlip>
          <a:blip r:embed="rId50">
            <a:extLst>
              <a:ext uri="{96DAC541-7B7A-43D3-8B79-37D633B846F1}">
                <asvg:svgBlip xmlns:asvg="http://schemas.microsoft.com/office/drawing/2016/SVG/main" r:embed="rId51"/>
              </a:ext>
            </a:extLst>
          </a:blip>
        </a:buBlip>
        <a:defRPr sz="2400" kern="1200">
          <a:solidFill>
            <a:srgbClr val="333E48"/>
          </a:solidFill>
          <a:latin typeface="+mn-lt"/>
          <a:ea typeface="ＭＳ Ｐゴシック" charset="0"/>
          <a:cs typeface="ＭＳ Ｐゴシック" charset="0"/>
        </a:defRPr>
      </a:lvl1pPr>
      <a:lvl2pPr marL="581343" indent="-166688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Arial" charset="0"/>
        <a:buChar char="•"/>
        <a:defRPr sz="2000" kern="1200">
          <a:solidFill>
            <a:srgbClr val="333E48"/>
          </a:solidFill>
          <a:latin typeface="+mn-lt"/>
          <a:ea typeface="ＭＳ Ｐゴシック" charset="0"/>
          <a:cs typeface="+mn-cs"/>
        </a:defRPr>
      </a:lvl2pPr>
      <a:lvl3pPr marL="855663" indent="-166688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Tx/>
        <a:buBlip>
          <a:blip r:embed="rId52">
            <a:extLst>
              <a:ext uri="{96DAC541-7B7A-43D3-8B79-37D633B846F1}">
                <asvg:svgBlip xmlns:asvg="http://schemas.microsoft.com/office/drawing/2016/SVG/main" r:embed="rId53"/>
              </a:ext>
            </a:extLst>
          </a:blip>
        </a:buBlip>
        <a:defRPr kern="1200">
          <a:solidFill>
            <a:srgbClr val="333E48"/>
          </a:solidFill>
          <a:latin typeface="+mn-lt"/>
          <a:ea typeface="ＭＳ Ｐゴシック" charset="0"/>
          <a:cs typeface="+mn-cs"/>
        </a:defRPr>
      </a:lvl3pPr>
      <a:lvl4pPr marL="1201738" indent="-173038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Wingdings" charset="2"/>
        <a:buChar char="§"/>
        <a:defRPr kern="1200">
          <a:solidFill>
            <a:srgbClr val="333E48"/>
          </a:solidFill>
          <a:latin typeface="+mn-lt"/>
          <a:ea typeface="ＭＳ Ｐゴシック" charset="0"/>
          <a:cs typeface="+mn-cs"/>
        </a:defRPr>
      </a:lvl4pPr>
      <a:lvl5pPr marL="1427163" indent="-168275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Tx/>
        <a:buBlip>
          <a:blip r:embed="rId52">
            <a:extLst>
              <a:ext uri="{96DAC541-7B7A-43D3-8B79-37D633B846F1}">
                <asvg:svgBlip xmlns:asvg="http://schemas.microsoft.com/office/drawing/2016/SVG/main" r:embed="rId53"/>
              </a:ext>
            </a:extLst>
          </a:blip>
        </a:buBlip>
        <a:defRPr kern="1200">
          <a:solidFill>
            <a:srgbClr val="333E48"/>
          </a:solidFill>
          <a:latin typeface="+mn-lt"/>
          <a:ea typeface="ＭＳ Ｐゴシック" charset="0"/>
          <a:cs typeface="+mn-cs"/>
        </a:defRPr>
      </a:lvl5pPr>
      <a:lvl6pPr marL="16550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lang="en-US" sz="1600" kern="1200" dirty="0" smtClean="0">
          <a:solidFill>
            <a:srgbClr val="383838"/>
          </a:solidFill>
          <a:latin typeface="+mn-lt"/>
          <a:ea typeface="+mn-ea"/>
          <a:cs typeface="+mn-cs"/>
        </a:defRPr>
      </a:lvl6pPr>
      <a:lvl7pPr marL="18836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panose="020F0502020204030204" pitchFamily="34" charset="0"/>
        <a:buChar char="–"/>
        <a:defRPr lang="en-US" sz="1600" kern="1200" dirty="0" smtClean="0">
          <a:solidFill>
            <a:srgbClr val="383838"/>
          </a:solidFill>
          <a:latin typeface="+mn-lt"/>
          <a:ea typeface="+mn-ea"/>
          <a:cs typeface="+mn-cs"/>
        </a:defRPr>
      </a:lvl7pPr>
      <a:lvl8pPr marL="21122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lang="en-US" sz="1600" kern="1200" dirty="0" smtClean="0">
          <a:solidFill>
            <a:srgbClr val="383838"/>
          </a:solidFill>
          <a:latin typeface="+mn-lt"/>
          <a:ea typeface="+mn-ea"/>
          <a:cs typeface="+mn-cs"/>
        </a:defRPr>
      </a:lvl8pPr>
      <a:lvl9pPr marL="23408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panose="020F0502020204030204" pitchFamily="34" charset="0"/>
        <a:buChar char="–"/>
        <a:defRPr lang="en-US" sz="1600" kern="1200" dirty="0" smtClean="0">
          <a:solidFill>
            <a:srgbClr val="383838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619" userDrawn="1">
          <p15:clr>
            <a:srgbClr val="F26B43"/>
          </p15:clr>
        </p15:guide>
        <p15:guide id="4" orient="horz" pos="300" userDrawn="1">
          <p15:clr>
            <a:srgbClr val="F26B43"/>
          </p15:clr>
        </p15:guide>
        <p15:guide id="5" orient="horz" pos="4020" userDrawn="1">
          <p15:clr>
            <a:srgbClr val="F26B43"/>
          </p15:clr>
        </p15:guide>
        <p15:guide id="6" pos="7378" userDrawn="1">
          <p15:clr>
            <a:srgbClr val="F26B43"/>
          </p15:clr>
        </p15:guide>
        <p15:guide id="7" pos="302" userDrawn="1">
          <p15:clr>
            <a:srgbClr val="F26B43"/>
          </p15:clr>
        </p15:guide>
        <p15:guide id="8" pos="706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3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931B8A2-8C62-BA0F-F4EF-D217FE113E5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Oliver Grainge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36CC20-1BF1-03E9-8D92-2B8E8240977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20D2ABF-0C21-8E8F-D35B-2BB6B5E798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dirty="0"/>
              <a:t>ML Frameworks and Optimised Libraries </a:t>
            </a:r>
            <a:r>
              <a:rPr lang="en-US" dirty="0"/>
              <a:t>(Chapter 3)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20D84C9-8EF3-C4BC-7CD8-E0F19C12DFC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53393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3B646B-83CE-703B-361E-1066F9C666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AB0040-AA7E-396B-C477-7E904D4816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145" y="478301"/>
            <a:ext cx="11233150" cy="654760"/>
          </a:xfrm>
        </p:spPr>
        <p:txBody>
          <a:bodyPr anchor="ctr">
            <a:normAutofit/>
          </a:bodyPr>
          <a:lstStyle/>
          <a:p>
            <a:r>
              <a:rPr lang="en-GB" dirty="0"/>
              <a:t>Overview of ML Frameworks on Arm</a:t>
            </a:r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C6322303-3DA1-FF63-5831-8EAC9C97B7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4059" y="1205802"/>
            <a:ext cx="5764492" cy="5042074"/>
          </a:xfrm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900" b="1" dirty="0"/>
              <a:t>Supported Frameworks: 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GB" sz="1700" b="1" dirty="0" err="1"/>
              <a:t>Pytorch</a:t>
            </a:r>
            <a:r>
              <a:rPr lang="en-GB" sz="1700" b="1" dirty="0"/>
              <a:t>: </a:t>
            </a:r>
            <a:r>
              <a:rPr lang="en-GB" sz="1700" dirty="0"/>
              <a:t>Optimized for adaptability, training, developer experience and fast prototyping 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GB" sz="1700" b="1" dirty="0" err="1"/>
              <a:t>LiteRT</a:t>
            </a:r>
            <a:r>
              <a:rPr lang="en-GB" sz="1700" dirty="0"/>
              <a:t>: Optimized for mobile/embedded inference. 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GB" sz="1700" b="1" dirty="0" err="1"/>
              <a:t>ExecuTorch</a:t>
            </a:r>
            <a:r>
              <a:rPr lang="en-GB" sz="1700" dirty="0"/>
              <a:t>: Optimized for mobile/embedded inference. 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GB" sz="1700" b="1" dirty="0"/>
              <a:t>ONNX Runtime</a:t>
            </a:r>
            <a:r>
              <a:rPr lang="en-GB" sz="1700" dirty="0"/>
              <a:t>: Versatile cross-platform inference engine. 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GB" sz="1700" b="1" dirty="0"/>
              <a:t>Arm Compute Library</a:t>
            </a:r>
            <a:r>
              <a:rPr lang="en-GB" sz="1700" dirty="0"/>
              <a:t>: Provides optimized low-level compute routines for static graph inference. 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GB" sz="1700" b="1" dirty="0" err="1"/>
              <a:t>Llama.cpp</a:t>
            </a:r>
            <a:r>
              <a:rPr lang="en-GB" sz="1700" dirty="0"/>
              <a:t>: Minimalistic pure C++ project for LLM inference. 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GB" sz="1700" dirty="0"/>
              <a:t>…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endParaRPr lang="en-GB" sz="17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2400" b="1" dirty="0"/>
              <a:t>Hardware-Specific Optimizations </a:t>
            </a:r>
            <a:endParaRPr lang="en-GB" sz="2100" b="1" dirty="0"/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GB" sz="1700" dirty="0"/>
              <a:t>Leverages Arm’s </a:t>
            </a:r>
            <a:r>
              <a:rPr lang="en-GB" sz="1700" b="1" dirty="0"/>
              <a:t>NEON/SVE </a:t>
            </a:r>
            <a:r>
              <a:rPr lang="en-GB" sz="1700" dirty="0"/>
              <a:t>instructions for efficient computation. Through low level libraries. 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GB" sz="1700" dirty="0"/>
              <a:t>Custom kernel libraries tuned for Arm architectures (</a:t>
            </a:r>
            <a:r>
              <a:rPr lang="en-GB" sz="1700" b="1" dirty="0" err="1"/>
              <a:t>KleidiAI</a:t>
            </a:r>
            <a:r>
              <a:rPr lang="en-GB" sz="1700" dirty="0"/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CA6171-30D4-1BD6-3DF7-AF6AF784E1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9967" y="1382330"/>
            <a:ext cx="5477308" cy="36326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C92BA4C-8FDD-D863-7F3F-7EDCF06CB649}"/>
              </a:ext>
            </a:extLst>
          </p:cNvPr>
          <p:cNvSpPr txBox="1"/>
          <p:nvPr/>
        </p:nvSpPr>
        <p:spPr>
          <a:xfrm>
            <a:off x="6642799" y="5015008"/>
            <a:ext cx="467164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+mn-lt"/>
              </a:rPr>
              <a:t>An example of an AI stack from high level applications to low-level implementations and Arm specific hardware features.</a:t>
            </a:r>
          </a:p>
        </p:txBody>
      </p:sp>
    </p:spTree>
    <p:extLst>
      <p:ext uri="{BB962C8B-B14F-4D97-AF65-F5344CB8AC3E}">
        <p14:creationId xmlns:p14="http://schemas.microsoft.com/office/powerpoint/2010/main" val="9555823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299F22-9D80-D5BB-9FDF-8E28D9EF10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1D2A46-51CF-F842-A8A9-A93864996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145" y="478301"/>
            <a:ext cx="11233150" cy="654760"/>
          </a:xfrm>
        </p:spPr>
        <p:txBody>
          <a:bodyPr anchor="ctr">
            <a:normAutofit/>
          </a:bodyPr>
          <a:lstStyle/>
          <a:p>
            <a:r>
              <a:rPr lang="en-GB" dirty="0" err="1"/>
              <a:t>PyTorch</a:t>
            </a:r>
            <a:r>
              <a:rPr lang="en-GB" dirty="0"/>
              <a:t> on Arm</a:t>
            </a:r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FFDFA6C9-76BF-D985-971C-FB59AED78F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8145" y="1251767"/>
            <a:ext cx="5610769" cy="4948335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900" b="1" dirty="0"/>
              <a:t>User-Level API</a:t>
            </a:r>
            <a:r>
              <a:rPr lang="en-GB" sz="1900" dirty="0"/>
              <a:t>: 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GB" sz="1700" dirty="0"/>
              <a:t>Python functions (e.g., </a:t>
            </a:r>
            <a:r>
              <a:rPr lang="en-GB" sz="1700" dirty="0" err="1">
                <a:latin typeface="Consolas" panose="020B0609020204030204" pitchFamily="49" charset="0"/>
                <a:cs typeface="Consolas" panose="020B0609020204030204" pitchFamily="49" charset="0"/>
              </a:rPr>
              <a:t>torch.add</a:t>
            </a:r>
            <a:r>
              <a:rPr lang="en-GB" sz="1700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GB" sz="1700" dirty="0">
                <a:cs typeface="Consolas" panose="020B0609020204030204" pitchFamily="49" charset="0"/>
              </a:rPr>
              <a:t>)</a:t>
            </a:r>
            <a:r>
              <a:rPr lang="en-GB" sz="17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sz="1700" dirty="0"/>
              <a:t>initiate tensor operations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900" b="1" dirty="0"/>
              <a:t>Central Dispatcher</a:t>
            </a:r>
            <a:r>
              <a:rPr lang="en-GB" sz="1900" dirty="0"/>
              <a:t>: 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GB" sz="1700" dirty="0"/>
              <a:t>Routes calls based on tensor type, device and data type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GB" sz="1700" dirty="0"/>
              <a:t>Determines correct implementation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900" b="1" dirty="0"/>
              <a:t>Aten – The Tensor Library</a:t>
            </a:r>
            <a:r>
              <a:rPr lang="en-GB" sz="1900" dirty="0"/>
              <a:t>: 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GB" sz="1700" dirty="0"/>
              <a:t>Acts as the bridge between the dispatcher and low-level kernels. 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GB" sz="1700" dirty="0"/>
              <a:t>Provides a unified API for tensor operations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900" b="1" dirty="0"/>
              <a:t>Backend Libraries &amp; Optimizations</a:t>
            </a:r>
            <a:r>
              <a:rPr lang="en-GB" sz="1900" dirty="0"/>
              <a:t>: 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GB" sz="1700" b="1" dirty="0" err="1"/>
              <a:t>OpenBLAS</a:t>
            </a:r>
            <a:endParaRPr lang="en-GB" sz="1700" b="1" dirty="0"/>
          </a:p>
          <a:p>
            <a:pPr lvl="2">
              <a:lnSpc>
                <a:spcPct val="90000"/>
              </a:lnSpc>
              <a:spcAft>
                <a:spcPts val="600"/>
              </a:spcAft>
            </a:pPr>
            <a:r>
              <a:rPr lang="en-GB" sz="1700" dirty="0"/>
              <a:t>On Arm, optimized routines leverage hardware-specific instructions 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GB" sz="1700" b="1" dirty="0" err="1"/>
              <a:t>KleidiAI</a:t>
            </a:r>
            <a:endParaRPr lang="en-GB" sz="1700" b="1" dirty="0"/>
          </a:p>
          <a:p>
            <a:pPr lvl="2">
              <a:lnSpc>
                <a:spcPct val="90000"/>
              </a:lnSpc>
              <a:spcAft>
                <a:spcPts val="600"/>
              </a:spcAft>
            </a:pPr>
            <a:r>
              <a:rPr lang="en-GB" sz="1500" b="1" dirty="0"/>
              <a:t>Arm specific operator implementations leveraging hardware features including (NEON/I8MM/SVE/SVE2/SME/..)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900" b="1" dirty="0"/>
              <a:t>Extensibility</a:t>
            </a:r>
            <a:r>
              <a:rPr lang="en-GB" sz="1900" dirty="0"/>
              <a:t>: 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GB" sz="1700" dirty="0"/>
              <a:t>Supports custom backends and operator registrations, enabling further hardware-specific tuning.  </a:t>
            </a:r>
          </a:p>
          <a:p>
            <a:pPr marL="506095" lvl="1" indent="0">
              <a:lnSpc>
                <a:spcPct val="90000"/>
              </a:lnSpc>
              <a:spcAft>
                <a:spcPts val="600"/>
              </a:spcAft>
              <a:buNone/>
            </a:pPr>
            <a:r>
              <a:rPr lang="en-GB" sz="1700" dirty="0"/>
              <a:t>		</a:t>
            </a:r>
            <a:endParaRPr lang="en-US" altLang="en-US" sz="17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741DDA-85B8-454E-C854-C4E2425431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251767"/>
            <a:ext cx="5838372" cy="387214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2C743DB-DFB6-1321-B83F-BDDFCDC76964}"/>
              </a:ext>
            </a:extLst>
          </p:cNvPr>
          <p:cNvSpPr txBox="1"/>
          <p:nvPr/>
        </p:nvSpPr>
        <p:spPr>
          <a:xfrm>
            <a:off x="6679364" y="5073340"/>
            <a:ext cx="467164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+mn-lt"/>
              </a:rPr>
              <a:t>The </a:t>
            </a:r>
            <a:r>
              <a:rPr lang="en-US" sz="1600" dirty="0" err="1">
                <a:latin typeface="+mn-lt"/>
              </a:rPr>
              <a:t>Pytorch</a:t>
            </a:r>
            <a:r>
              <a:rPr lang="en-US" sz="1600" dirty="0">
                <a:latin typeface="+mn-lt"/>
              </a:rPr>
              <a:t> Stack and it’s dispatching logic. </a:t>
            </a:r>
          </a:p>
        </p:txBody>
      </p:sp>
    </p:spTree>
    <p:extLst>
      <p:ext uri="{BB962C8B-B14F-4D97-AF65-F5344CB8AC3E}">
        <p14:creationId xmlns:p14="http://schemas.microsoft.com/office/powerpoint/2010/main" val="30065678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2ED558-CADF-BBBD-783A-BEFDABFB99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2E3A6-466C-812B-4B35-A47543B5DB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145" y="478301"/>
            <a:ext cx="11233150" cy="654760"/>
          </a:xfrm>
        </p:spPr>
        <p:txBody>
          <a:bodyPr anchor="ctr">
            <a:normAutofit/>
          </a:bodyPr>
          <a:lstStyle/>
          <a:p>
            <a:r>
              <a:rPr lang="en-GB" dirty="0"/>
              <a:t>Optimised Libraries – </a:t>
            </a:r>
            <a:r>
              <a:rPr lang="en-GB" dirty="0" err="1"/>
              <a:t>KleidiAI</a:t>
            </a:r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6631E55C-7619-1716-7709-F7090F3764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5080" y="1390540"/>
            <a:ext cx="5669640" cy="494833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900" b="1" dirty="0"/>
              <a:t>What Are Micro-Kernels? 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GB" sz="1500" dirty="0"/>
              <a:t>Highly optimized low-level compute functions designed to accelerate matrix multiplications and tensor operations. 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GB" sz="1500" dirty="0"/>
              <a:t>Used in Arm CPU inference engines to maximize performance for ML workloads.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900" b="1" dirty="0"/>
              <a:t>Why Do Micro-Kernels Matter for Inference? 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GB" sz="1500" b="1" dirty="0"/>
              <a:t>Cache-Aware Execution</a:t>
            </a:r>
            <a:r>
              <a:rPr lang="en-GB" sz="1500" dirty="0"/>
              <a:t>: Optimized to fit within CPU cache, reducing memory bandwidth usage 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GB" sz="1400" dirty="0"/>
              <a:t>Leverages specialized instructions (e.g.,</a:t>
            </a:r>
            <a:r>
              <a:rPr lang="en-GB" sz="1400" b="1" dirty="0"/>
              <a:t> I8MM</a:t>
            </a:r>
            <a:r>
              <a:rPr lang="en-GB" sz="1400" dirty="0"/>
              <a:t>,</a:t>
            </a:r>
            <a:r>
              <a:rPr lang="en-GB" sz="1400" b="1" dirty="0"/>
              <a:t> SVE</a:t>
            </a:r>
            <a:r>
              <a:rPr lang="en-GB" sz="1400" dirty="0"/>
              <a:t>,</a:t>
            </a:r>
            <a:r>
              <a:rPr lang="en-GB" sz="1400" b="1" dirty="0"/>
              <a:t> SVE2</a:t>
            </a:r>
            <a:r>
              <a:rPr lang="en-GB" sz="1400" dirty="0"/>
              <a:t>, </a:t>
            </a:r>
            <a:r>
              <a:rPr lang="en-GB" sz="1400" b="1" dirty="0" err="1"/>
              <a:t>DotProd</a:t>
            </a:r>
            <a:r>
              <a:rPr lang="en-GB" sz="1400" dirty="0"/>
              <a:t>) to process multiple data points in parallel. 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GB" sz="1400" dirty="0"/>
              <a:t>Custom implementations for critical operations like </a:t>
            </a:r>
            <a:r>
              <a:rPr lang="en-GB" sz="1400" b="1" dirty="0"/>
              <a:t>GEMM</a:t>
            </a:r>
            <a:r>
              <a:rPr lang="en-GB" sz="1400" dirty="0"/>
              <a:t> (General Matrix Multiplication) and </a:t>
            </a:r>
            <a:r>
              <a:rPr lang="en-GB" sz="1400" b="1" dirty="0"/>
              <a:t>convolutions</a:t>
            </a:r>
            <a:r>
              <a:rPr lang="en-GB" sz="1400" dirty="0"/>
              <a:t>. 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GB" sz="1400" dirty="0"/>
              <a:t>Designed to operate on only part of the input, so they can be scaled efficiently across multiple CPU cores. 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GB" sz="1400" dirty="0"/>
              <a:t>Enables efficient computation with low precision formats such as </a:t>
            </a:r>
            <a:r>
              <a:rPr lang="en-GB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INT4</a:t>
            </a:r>
            <a:r>
              <a:rPr lang="en-GB" sz="1400" dirty="0"/>
              <a:t> and</a:t>
            </a: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INT8</a:t>
            </a:r>
            <a:r>
              <a:rPr lang="en-GB" sz="1400" dirty="0"/>
              <a:t>,</a:t>
            </a: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BF16</a:t>
            </a:r>
            <a:r>
              <a:rPr lang="en-GB" sz="1400" dirty="0"/>
              <a:t>. </a:t>
            </a:r>
            <a:r>
              <a:rPr lang="en-GB" sz="1500" b="1" dirty="0"/>
              <a:t>		</a:t>
            </a:r>
            <a:endParaRPr lang="en-GB" sz="1500" dirty="0"/>
          </a:p>
          <a:p>
            <a:pPr lvl="1">
              <a:lnSpc>
                <a:spcPct val="90000"/>
              </a:lnSpc>
              <a:spcAft>
                <a:spcPts val="600"/>
              </a:spcAft>
            </a:pPr>
            <a:endParaRPr lang="en-US" altLang="en-US" sz="15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78415A1-FD68-EFE0-21C9-AC398A47B0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0985" y="1573928"/>
            <a:ext cx="4881799" cy="292080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B037943-D42F-C9D7-78B0-5943C18C7C4B}"/>
              </a:ext>
            </a:extLst>
          </p:cNvPr>
          <p:cNvSpPr txBox="1"/>
          <p:nvPr/>
        </p:nvSpPr>
        <p:spPr>
          <a:xfrm>
            <a:off x="6845825" y="4678121"/>
            <a:ext cx="478547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Example of a Micro-Kernel, that produces a portion of the output, operating on only a portion of the input. </a:t>
            </a:r>
          </a:p>
        </p:txBody>
      </p:sp>
    </p:spTree>
    <p:extLst>
      <p:ext uri="{BB962C8B-B14F-4D97-AF65-F5344CB8AC3E}">
        <p14:creationId xmlns:p14="http://schemas.microsoft.com/office/powerpoint/2010/main" val="26740655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A089FB-5F82-9880-75A7-27FF8AA406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964438-933E-F75B-EA3D-2E5B6EBE13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145" y="478301"/>
            <a:ext cx="11233150" cy="654760"/>
          </a:xfrm>
        </p:spPr>
        <p:txBody>
          <a:bodyPr anchor="ctr">
            <a:normAutofit/>
          </a:bodyPr>
          <a:lstStyle/>
          <a:p>
            <a:r>
              <a:rPr lang="en-GB" dirty="0" err="1"/>
              <a:t>Llama.cpp</a:t>
            </a:r>
            <a:r>
              <a:rPr lang="en-GB" dirty="0"/>
              <a:t> for Lightweight Inference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E1621E-28CF-3176-DB55-B76E913668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8145" y="1310882"/>
            <a:ext cx="5521674" cy="4948237"/>
          </a:xfrm>
        </p:spPr>
        <p:txBody>
          <a:bodyPr/>
          <a:lstStyle/>
          <a:p>
            <a:r>
              <a:rPr lang="en-US" sz="1900" b="1" dirty="0"/>
              <a:t>Lightweight &amp; Efficient</a:t>
            </a:r>
            <a:r>
              <a:rPr lang="en-US" sz="1900" dirty="0"/>
              <a:t>: </a:t>
            </a:r>
          </a:p>
          <a:p>
            <a:pPr lvl="1"/>
            <a:r>
              <a:rPr lang="en-US" sz="1700" b="1" dirty="0"/>
              <a:t>Pure C++ </a:t>
            </a:r>
            <a:r>
              <a:rPr lang="en-US" sz="1700" dirty="0"/>
              <a:t>implementation designed for minimal memory and computation footprint of LLMs. </a:t>
            </a:r>
          </a:p>
          <a:p>
            <a:r>
              <a:rPr lang="en-US" sz="1900" b="1" dirty="0"/>
              <a:t>Optimized for CPU</a:t>
            </a:r>
            <a:r>
              <a:rPr lang="en-US" sz="1900" dirty="0"/>
              <a:t>: </a:t>
            </a:r>
          </a:p>
          <a:p>
            <a:pPr lvl="1"/>
            <a:r>
              <a:rPr lang="en-US" sz="1700" dirty="0"/>
              <a:t>Tailored for efficient execution on consumer-grade CPUs with low-level optimizations. </a:t>
            </a:r>
          </a:p>
          <a:p>
            <a:pPr lvl="2"/>
            <a:r>
              <a:rPr lang="en-US" sz="1500" dirty="0"/>
              <a:t>Includes integration with low-level Arm optimized operators such as (</a:t>
            </a:r>
            <a:r>
              <a:rPr lang="en-US" sz="1500" b="1" dirty="0" err="1"/>
              <a:t>KleidiAI</a:t>
            </a:r>
            <a:r>
              <a:rPr lang="en-US" sz="1500" dirty="0"/>
              <a:t>)</a:t>
            </a:r>
          </a:p>
          <a:p>
            <a:r>
              <a:rPr lang="en-US" sz="1900" b="1" dirty="0"/>
              <a:t>Resource-Constrained Environments:</a:t>
            </a:r>
          </a:p>
          <a:p>
            <a:pPr lvl="1"/>
            <a:r>
              <a:rPr lang="en-US" sz="1700" dirty="0"/>
              <a:t>Ideal for edge deployment and devices with limited resources </a:t>
            </a:r>
          </a:p>
          <a:p>
            <a:r>
              <a:rPr lang="en-US" sz="1900" b="1" dirty="0"/>
              <a:t>Simplicity &amp; Accessibility</a:t>
            </a:r>
            <a:r>
              <a:rPr lang="en-US" sz="1900" dirty="0"/>
              <a:t>: </a:t>
            </a:r>
          </a:p>
          <a:p>
            <a:pPr lvl="1"/>
            <a:r>
              <a:rPr lang="en-US" sz="1700" dirty="0"/>
              <a:t>Minimal dependencies and straightforward integration. </a:t>
            </a:r>
          </a:p>
          <a:p>
            <a:r>
              <a:rPr lang="en-US" sz="1900" b="1" dirty="0"/>
              <a:t>Targeted for inference</a:t>
            </a:r>
            <a:r>
              <a:rPr lang="en-US" sz="1900" dirty="0"/>
              <a:t>: </a:t>
            </a:r>
          </a:p>
          <a:p>
            <a:pPr lvl="1"/>
            <a:r>
              <a:rPr lang="en-US" sz="1700" dirty="0"/>
              <a:t>Streamlined for inference tasks, balancing performance with resource efficiency</a:t>
            </a:r>
          </a:p>
          <a:p>
            <a:pPr lvl="1"/>
            <a:r>
              <a:rPr lang="en-US" sz="1700" dirty="0"/>
              <a:t>Limited to a select number of LLM Architectures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B7AB0D-076B-96C5-7AFF-BBF1DC902C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2153" y="2659656"/>
            <a:ext cx="4847493" cy="1538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9996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836573-52CC-B08F-28F3-A3D7714B72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EF3F6-E332-8124-FE65-8C9D8CD899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145" y="478301"/>
            <a:ext cx="11233150" cy="654760"/>
          </a:xfrm>
        </p:spPr>
        <p:txBody>
          <a:bodyPr anchor="ctr">
            <a:normAutofit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4943B7D6-4B73-B95C-BDCD-ABADB1A965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8145" y="1232964"/>
            <a:ext cx="7729855" cy="4948335"/>
          </a:xfrm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900" b="1" dirty="0"/>
              <a:t>Efficient inference on CPUs: 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US" altLang="en-US" sz="1500" dirty="0"/>
              <a:t>CPUs offer cost, and energy advantages making them viable for a wide range of inference tasks despite rising model complexity.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en-US" sz="1900" b="1" dirty="0"/>
              <a:t>Optimizing Through Graph Structures: 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US" altLang="en-US" sz="1500" dirty="0"/>
              <a:t>Using a directed acyclic graph (DAG) simplifies understanding and enables powerful optimizations, such as operator fusion and parallel processing.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en-US" sz="1900" b="1" dirty="0"/>
              <a:t>Static vs. Dynamic Execution: 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US" altLang="en-US" sz="1500" dirty="0"/>
              <a:t>Graph mode (static compilation) delivers predictable, optimized performance, ideal for production. 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US" altLang="en-US" sz="1500" dirty="0"/>
              <a:t>Eager execution and JIT provide flexibility and rapid prototyping, adapting to dynamic inputs and control flows.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en-US" sz="1900" b="1" dirty="0"/>
              <a:t>Hardware-Level Enhancements: 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US" altLang="en-US" sz="1500" dirty="0"/>
              <a:t>Leveraging specialized instructions and micro-kernels (e.g. NEON, SVE, I8MM) ensures that CPU inference can meet low-latency and high throughput demands, even in resource constrained environments.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en-US" sz="1900" b="1" dirty="0"/>
              <a:t>Framework Ecosystem: 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US" altLang="en-US" sz="1500" dirty="0"/>
              <a:t>A variety of frameworks and libraries (e.g., </a:t>
            </a:r>
            <a:r>
              <a:rPr lang="en-US" altLang="en-US" sz="1500" dirty="0" err="1"/>
              <a:t>PyTorch</a:t>
            </a:r>
            <a:r>
              <a:rPr lang="en-US" altLang="en-US" sz="1500" dirty="0"/>
              <a:t>, Arm Compute Library, </a:t>
            </a:r>
            <a:r>
              <a:rPr lang="en-US" altLang="en-US" sz="1500" dirty="0" err="1"/>
              <a:t>Llama.cpp</a:t>
            </a:r>
            <a:r>
              <a:rPr lang="en-US" altLang="en-US" sz="1500" dirty="0"/>
              <a:t>) support these optimizations, catering to diverse deployment scenarios from cloud to the edge. 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endParaRPr lang="en-US" altLang="en-US" sz="1500" dirty="0"/>
          </a:p>
        </p:txBody>
      </p:sp>
    </p:spTree>
    <p:extLst>
      <p:ext uri="{BB962C8B-B14F-4D97-AF65-F5344CB8AC3E}">
        <p14:creationId xmlns:p14="http://schemas.microsoft.com/office/powerpoint/2010/main" val="20239822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7F42B-89C3-8D45-BCF5-65A370DB96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625" y="1457547"/>
            <a:ext cx="5916476" cy="2574186"/>
          </a:xfrm>
        </p:spPr>
        <p:txBody>
          <a:bodyPr/>
          <a:lstStyle/>
          <a:p>
            <a:r>
              <a:rPr lang="en-US" dirty="0"/>
              <a:t>Questions and Discussion</a:t>
            </a:r>
          </a:p>
        </p:txBody>
      </p:sp>
    </p:spTree>
    <p:extLst>
      <p:ext uri="{BB962C8B-B14F-4D97-AF65-F5344CB8AC3E}">
        <p14:creationId xmlns:p14="http://schemas.microsoft.com/office/powerpoint/2010/main" val="33570759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49C65-9D93-0940-A2D2-FDC728ABE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145" y="478301"/>
            <a:ext cx="11233150" cy="654760"/>
          </a:xfrm>
        </p:spPr>
        <p:txBody>
          <a:bodyPr anchor="ctr">
            <a:normAutofit/>
          </a:bodyPr>
          <a:lstStyle/>
          <a:p>
            <a:r>
              <a:rPr lang="en-US"/>
              <a:t>Learning Outcomes</a:t>
            </a:r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2399847-2F99-45EF-B262-BCEA8DEAD5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8145" y="1355381"/>
            <a:ext cx="7729855" cy="494833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900" b="1" dirty="0"/>
              <a:t>Cost &amp; Energy Efficiency with CPUs:</a:t>
            </a:r>
            <a:r>
              <a:rPr lang="en-GB" sz="1900" dirty="0"/>
              <a:t>	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GB" sz="1700" dirty="0"/>
              <a:t>Understand how leveraging CPUs reduces capital/operational expenses.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900" b="1" dirty="0"/>
              <a:t>Challenges of Increasing Model Complexity: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GB" sz="1700" dirty="0"/>
              <a:t>Identify the impact of growing compute requirements, memory bandwidth limits, and latency constraints.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900" b="1" dirty="0"/>
              <a:t>Graph-Based Computation: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GB" sz="1700" dirty="0"/>
              <a:t>Explain how computation graphs (DAGs) model operations and data flow.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900" b="1" dirty="0"/>
              <a:t>Execution Modes &amp; Compilation Techniques: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GB" sz="1700" dirty="0"/>
              <a:t>Differentiate between graph mode (static/compiled) and eager mode (dynamic) execution.</a:t>
            </a:r>
          </a:p>
          <a:p>
            <a:r>
              <a:rPr lang="en-GB" sz="1900" b="1" dirty="0"/>
              <a:t>Framework Ecosystem:</a:t>
            </a:r>
            <a:endParaRPr lang="en-GB" sz="1900" dirty="0"/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GB" sz="1700" dirty="0"/>
              <a:t>A variety of frameworks and libraries (e.g., </a:t>
            </a:r>
            <a:r>
              <a:rPr lang="en-GB" sz="1700" dirty="0" err="1"/>
              <a:t>PyTorch</a:t>
            </a:r>
            <a:r>
              <a:rPr lang="en-GB" sz="1700" dirty="0"/>
              <a:t>, Arm Compute Library, </a:t>
            </a:r>
            <a:r>
              <a:rPr lang="en-GB" sz="1700" dirty="0" err="1"/>
              <a:t>Llama.cpp</a:t>
            </a:r>
            <a:r>
              <a:rPr lang="en-GB" sz="1700" dirty="0"/>
              <a:t>) support these optimizations, catering to diverse deployment scenarios—from cloud to edge.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endParaRPr lang="en-US" altLang="en-US" sz="1500" dirty="0"/>
          </a:p>
        </p:txBody>
      </p:sp>
    </p:spTree>
    <p:extLst>
      <p:ext uri="{BB962C8B-B14F-4D97-AF65-F5344CB8AC3E}">
        <p14:creationId xmlns:p14="http://schemas.microsoft.com/office/powerpoint/2010/main" val="1620405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C75BD6-4D2D-353B-F3A6-B0663A98ED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CB60A5-8ACC-C382-64EA-20C16D763B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145" y="478301"/>
            <a:ext cx="11233150" cy="654760"/>
          </a:xfrm>
        </p:spPr>
        <p:txBody>
          <a:bodyPr anchor="ctr">
            <a:normAutofit/>
          </a:bodyPr>
          <a:lstStyle/>
          <a:p>
            <a:r>
              <a:rPr lang="en-GB" dirty="0"/>
              <a:t>Why Optimize for CPU Inference?</a:t>
            </a:r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2728BF03-F5C5-9C5F-8F4B-212DFB673D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8145" y="1263690"/>
            <a:ext cx="5419851" cy="494833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900" b="1" dirty="0"/>
              <a:t>Cost Efficiency:</a:t>
            </a:r>
            <a:r>
              <a:rPr lang="en-GB" sz="1900" dirty="0"/>
              <a:t> 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GB" sz="1700" dirty="0"/>
              <a:t>Leverage existing CPUs to lower capital and operational expenses versus investing in specialized GPUs.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900" b="1" dirty="0"/>
              <a:t>Ubiquity:</a:t>
            </a:r>
            <a:r>
              <a:rPr lang="en-GB" sz="1900" dirty="0"/>
              <a:t> 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GB" sz="1700" dirty="0"/>
              <a:t>CPUs power most edge devices and servers, ensuring broad compatibility and seamless integration.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900" b="1" dirty="0"/>
              <a:t>Energy Efficiency &amp; Latency:</a:t>
            </a:r>
            <a:r>
              <a:rPr lang="en-GB" sz="1900" dirty="0"/>
              <a:t> 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GB" sz="1700" dirty="0"/>
              <a:t> Tailored optimizations (e.g., vectorized operations) reduce energy consumption and deliver fast, real-time responses.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900" b="1" dirty="0"/>
              <a:t>Data Security:</a:t>
            </a:r>
            <a:r>
              <a:rPr lang="en-GB" sz="1900" dirty="0"/>
              <a:t> 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GB" sz="1700" dirty="0"/>
              <a:t>Local inference minimizes data transmission, enhancing privacy and simplifying compliance with regulations. </a:t>
            </a:r>
            <a:r>
              <a:rPr lang="en-GB" sz="1900" dirty="0"/>
              <a:t>	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79AEE8-A3C1-C8F8-4066-81F8E5228E70}"/>
              </a:ext>
            </a:extLst>
          </p:cNvPr>
          <p:cNvSpPr txBox="1"/>
          <p:nvPr/>
        </p:nvSpPr>
        <p:spPr>
          <a:xfrm>
            <a:off x="8065987" y="4880492"/>
            <a:ext cx="2017261" cy="2215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6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Cortex-A57 Processor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7C01DCA-FDF1-7923-1616-8FB713F51A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2395" y="1434103"/>
            <a:ext cx="4684447" cy="3366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0374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EB9F1D-C5F3-DED8-25F2-574A185EDE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18BBE7-23E2-07B1-A25D-B48F062FB4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145" y="478301"/>
            <a:ext cx="11233150" cy="654760"/>
          </a:xfrm>
        </p:spPr>
        <p:txBody>
          <a:bodyPr anchor="ctr">
            <a:normAutofit/>
          </a:bodyPr>
          <a:lstStyle/>
          <a:p>
            <a:r>
              <a:rPr lang="en-GB" b="1" dirty="0"/>
              <a:t>Revisiting CPU Inference Challenges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310652AD-0C8E-E9D0-26CF-DEC6D1DCB7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7758" y="1290687"/>
            <a:ext cx="4575789" cy="508901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900" b="1" dirty="0"/>
              <a:t>Increasing Model Complexity: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GB" sz="1700" dirty="0"/>
              <a:t>Generative AI Model compute requirements are growing 4-5x per Year.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900" b="1" dirty="0"/>
              <a:t>Memory &amp; Data Throughput Bottlenecks: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GB" sz="1700" dirty="0"/>
              <a:t>Large models demand high memory bandwidth and efficient data movement, which can stress CPU memory hierarchies.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900" b="1" dirty="0"/>
              <a:t>Scalability: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GB" sz="1700" dirty="0"/>
              <a:t>The heavy computational load of generative AI challenges multi-threaded processing and optimal core utilization on CPUs.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900" b="1" dirty="0"/>
              <a:t>Stringent Low-Latency Demands</a:t>
            </a:r>
            <a:r>
              <a:rPr lang="en-GB" sz="1200" b="1" dirty="0"/>
              <a:t>: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GB" sz="1700" dirty="0"/>
              <a:t>Real-time inference applications require minimal latency, posing difficulties for traditional CPU setups under high workloads.</a:t>
            </a:r>
          </a:p>
          <a:p>
            <a:pPr lvl="2">
              <a:lnSpc>
                <a:spcPct val="90000"/>
              </a:lnSpc>
              <a:spcAft>
                <a:spcPts val="600"/>
              </a:spcAft>
            </a:pPr>
            <a:endParaRPr lang="en-US" altLang="en-US" sz="15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97DCA8-1748-8BB9-1624-10B04EA8B7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7366" y="1920085"/>
            <a:ext cx="6213929" cy="30178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2DC7EA7-D097-6D48-875E-4FE5931C9463}"/>
              </a:ext>
            </a:extLst>
          </p:cNvPr>
          <p:cNvSpPr txBox="1"/>
          <p:nvPr/>
        </p:nvSpPr>
        <p:spPr>
          <a:xfrm>
            <a:off x="5175740" y="5020231"/>
            <a:ext cx="701626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/>
              <a:t>Jaime Sevilla and Edu Roldán (2024), "Training Compute of Frontier AI Models Grows by 4-5x per Year". </a:t>
            </a:r>
            <a:r>
              <a:rPr lang="en-GB" sz="1400" i="1" dirty="0">
                <a:effectLst/>
              </a:rPr>
              <a:t>Published online at </a:t>
            </a:r>
            <a:r>
              <a:rPr lang="en-GB" sz="1400" i="1" dirty="0" err="1">
                <a:effectLst/>
              </a:rPr>
              <a:t>epoch.ai</a:t>
            </a:r>
            <a:r>
              <a:rPr lang="en-GB" sz="1400" i="1" dirty="0">
                <a:effectLst/>
              </a:rPr>
              <a:t>.</a:t>
            </a:r>
            <a:r>
              <a:rPr lang="en-GB" sz="1400" dirty="0"/>
              <a:t>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6550855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4F07C1-85DC-CDC7-E670-5F9B394A0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Generative AI Model as a Graph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D7DEC1-E368-FAF9-656D-502089D81E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425" y="1131010"/>
            <a:ext cx="5408909" cy="4948335"/>
          </a:xfrm>
        </p:spPr>
        <p:txBody>
          <a:bodyPr/>
          <a:lstStyle/>
          <a:p>
            <a:r>
              <a:rPr lang="en-GB" sz="1900" b="1" dirty="0"/>
              <a:t>Graph Structure:</a:t>
            </a:r>
          </a:p>
          <a:p>
            <a:pPr lvl="1"/>
            <a:r>
              <a:rPr lang="en-GB" sz="1700" b="1" dirty="0"/>
              <a:t>Nodes:</a:t>
            </a:r>
            <a:r>
              <a:rPr lang="en-GB" sz="1700" dirty="0"/>
              <a:t> Represent operations (e.g., layers, activations, transformations) within the model.</a:t>
            </a:r>
          </a:p>
          <a:p>
            <a:pPr lvl="1"/>
            <a:r>
              <a:rPr lang="en-GB" sz="1700" b="1" dirty="0"/>
              <a:t>Edges:</a:t>
            </a:r>
            <a:r>
              <a:rPr lang="en-GB" sz="1700" dirty="0"/>
              <a:t> Depict data flow and dependencies between operations.</a:t>
            </a:r>
          </a:p>
          <a:p>
            <a:r>
              <a:rPr lang="en-GB" sz="1900" b="1" dirty="0"/>
              <a:t>Directed Acyclic Graph (DAG):</a:t>
            </a:r>
          </a:p>
          <a:p>
            <a:pPr lvl="1"/>
            <a:r>
              <a:rPr lang="en-GB" sz="1700" dirty="0"/>
              <a:t>Ensures a clear, sequential execution order from input to output without circular dependencies.</a:t>
            </a:r>
          </a:p>
          <a:p>
            <a:r>
              <a:rPr lang="en-GB" sz="1900" b="1" dirty="0"/>
              <a:t>Visualization &amp; Analysis:</a:t>
            </a:r>
          </a:p>
          <a:p>
            <a:pPr lvl="1"/>
            <a:r>
              <a:rPr lang="en-GB" sz="1700" dirty="0"/>
              <a:t>Simplifies understanding and debugging of complex models.</a:t>
            </a:r>
          </a:p>
          <a:p>
            <a:pPr lvl="1"/>
            <a:r>
              <a:rPr lang="en-GB" sz="1700" dirty="0"/>
              <a:t>Provides a framework for optimization by identifying redundant operations and enabling parallel execution.</a:t>
            </a:r>
          </a:p>
          <a:p>
            <a:r>
              <a:rPr lang="en-GB" sz="1900" b="1" dirty="0"/>
              <a:t>Foundation for Optimization:</a:t>
            </a:r>
          </a:p>
          <a:p>
            <a:pPr lvl="1"/>
            <a:r>
              <a:rPr lang="en-GB" sz="1700" dirty="0"/>
              <a:t>Enables advanced techniques like operator fusion, dynamic graph compilation, and runtime scheduling.</a:t>
            </a:r>
          </a:p>
          <a:p>
            <a:pPr marL="780415" lvl="2" indent="0">
              <a:buNone/>
            </a:pPr>
            <a:r>
              <a:rPr lang="en-GB" dirty="0"/>
              <a:t>			</a:t>
            </a:r>
          </a:p>
          <a:p>
            <a:pPr marL="780415" lvl="2" indent="0">
              <a:buNone/>
            </a:pPr>
            <a:endParaRPr lang="en-GB" dirty="0"/>
          </a:p>
          <a:p>
            <a:pPr marL="780415" lvl="2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5FCE3C-664E-7304-D040-A5EB1ED94F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1" y="974691"/>
            <a:ext cx="5833260" cy="373541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5590C11-F240-1075-E009-C3464068B329}"/>
              </a:ext>
            </a:extLst>
          </p:cNvPr>
          <p:cNvSpPr txBox="1"/>
          <p:nvPr/>
        </p:nvSpPr>
        <p:spPr>
          <a:xfrm>
            <a:off x="6823670" y="4900773"/>
            <a:ext cx="467164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latin typeface="+mn-lt"/>
              </a:rPr>
              <a:t>Directed Acyclic Graph of Apple </a:t>
            </a:r>
            <a:r>
              <a:rPr lang="en-GB" sz="1400" dirty="0" err="1">
                <a:latin typeface="+mn-lt"/>
              </a:rPr>
              <a:t>OpenELM</a:t>
            </a:r>
            <a:r>
              <a:rPr lang="en-GB" sz="1400" dirty="0">
                <a:latin typeface="+mn-lt"/>
              </a:rPr>
              <a:t> transformer</a:t>
            </a:r>
            <a:endParaRPr lang="en-US" sz="1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629426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9498B9-F493-2063-0D8C-A5DFD2B015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Mode vs. Eager Mode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D8A34F-8039-B163-3CBB-68160BB4C7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425" y="1433415"/>
            <a:ext cx="4876346" cy="4948335"/>
          </a:xfrm>
        </p:spPr>
        <p:txBody>
          <a:bodyPr/>
          <a:lstStyle/>
          <a:p>
            <a:r>
              <a:rPr lang="en-US" sz="1900" dirty="0"/>
              <a:t>Graph Mode </a:t>
            </a:r>
          </a:p>
          <a:p>
            <a:pPr lvl="1"/>
            <a:r>
              <a:rPr lang="en-US" sz="1700" dirty="0"/>
              <a:t>Defines the entire computation graph before execution. </a:t>
            </a:r>
          </a:p>
          <a:p>
            <a:pPr lvl="1"/>
            <a:r>
              <a:rPr lang="en-US" sz="1500" dirty="0"/>
              <a:t>Compile-Time Optimizations: </a:t>
            </a:r>
          </a:p>
          <a:p>
            <a:pPr lvl="2"/>
            <a:r>
              <a:rPr lang="en-US" sz="1500" dirty="0"/>
              <a:t>Enables operator fusion, constant folding, and global optimizations </a:t>
            </a:r>
          </a:p>
          <a:p>
            <a:r>
              <a:rPr lang="en-US" sz="1900" dirty="0"/>
              <a:t>Eager Mode</a:t>
            </a:r>
          </a:p>
          <a:p>
            <a:pPr lvl="1"/>
            <a:r>
              <a:rPr lang="en-US" sz="1700" dirty="0"/>
              <a:t>Immediate Execution: </a:t>
            </a:r>
          </a:p>
          <a:p>
            <a:pPr lvl="2"/>
            <a:r>
              <a:rPr lang="en-US" sz="1500" dirty="0"/>
              <a:t>Operations execute as they are called, allowing dynamic control flow </a:t>
            </a:r>
          </a:p>
          <a:p>
            <a:pPr lvl="1"/>
            <a:r>
              <a:rPr lang="en-US" sz="1700" dirty="0"/>
              <a:t>East of Debugging </a:t>
            </a:r>
          </a:p>
          <a:p>
            <a:pPr lvl="2"/>
            <a:r>
              <a:rPr lang="en-US" sz="1500" dirty="0"/>
              <a:t>Intuitive and interactive, making it easier to trouble shoot and prototype. </a:t>
            </a:r>
          </a:p>
          <a:p>
            <a:pPr lvl="1"/>
            <a:r>
              <a:rPr lang="en-US" sz="1900" dirty="0"/>
              <a:t>Limited Global Optimizations: </a:t>
            </a:r>
          </a:p>
          <a:p>
            <a:pPr lvl="2"/>
            <a:r>
              <a:rPr lang="en-US" sz="1500" dirty="0"/>
              <a:t>Fewer opportunities for compile-time performance enhancements.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BF3559-6213-68F3-0289-C9E5EBE0C8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8996" y="3434926"/>
            <a:ext cx="4291628" cy="247593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483BAD5-839A-CD6C-5B77-8D7F69F069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8996" y="528380"/>
            <a:ext cx="3337035" cy="236536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92FDEAF-5580-07B9-F487-1878C757C032}"/>
              </a:ext>
            </a:extLst>
          </p:cNvPr>
          <p:cNvSpPr txBox="1"/>
          <p:nvPr/>
        </p:nvSpPr>
        <p:spPr>
          <a:xfrm>
            <a:off x="6228996" y="6021843"/>
            <a:ext cx="467164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+mn-lt"/>
              </a:rPr>
              <a:t>Graph Execution (</a:t>
            </a:r>
            <a:r>
              <a:rPr lang="en-US" sz="1400" dirty="0" err="1">
                <a:latin typeface="+mn-lt"/>
              </a:rPr>
              <a:t>Tensorflow</a:t>
            </a:r>
            <a:r>
              <a:rPr lang="en-US" sz="1400" dirty="0">
                <a:latin typeface="+mn-lt"/>
              </a:rPr>
              <a:t> 1.x)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EC5ADA-9648-A85A-3D91-2E6EDEE0DE4D}"/>
              </a:ext>
            </a:extLst>
          </p:cNvPr>
          <p:cNvSpPr txBox="1"/>
          <p:nvPr/>
        </p:nvSpPr>
        <p:spPr>
          <a:xfrm>
            <a:off x="6228996" y="2945879"/>
            <a:ext cx="467164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+mn-lt"/>
              </a:rPr>
              <a:t>Eager Execution (</a:t>
            </a:r>
            <a:r>
              <a:rPr lang="en-US" sz="1400" dirty="0" err="1">
                <a:latin typeface="+mn-lt"/>
              </a:rPr>
              <a:t>Tensorflow</a:t>
            </a:r>
            <a:r>
              <a:rPr lang="en-US" sz="1400" dirty="0">
                <a:latin typeface="+mn-lt"/>
              </a:rPr>
              <a:t> 2.x)</a:t>
            </a:r>
          </a:p>
        </p:txBody>
      </p:sp>
    </p:spTree>
    <p:extLst>
      <p:ext uri="{BB962C8B-B14F-4D97-AF65-F5344CB8AC3E}">
        <p14:creationId xmlns:p14="http://schemas.microsoft.com/office/powerpoint/2010/main" val="37927978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078107-128E-CC2E-9D95-03FA7BDD1C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FC5E7-FC10-D0A7-E139-E51B9F5E28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145" y="478301"/>
            <a:ext cx="11233150" cy="654760"/>
          </a:xfrm>
        </p:spPr>
        <p:txBody>
          <a:bodyPr anchor="ctr">
            <a:normAutofit/>
          </a:bodyPr>
          <a:lstStyle/>
          <a:p>
            <a:r>
              <a:rPr lang="en-GB" dirty="0"/>
              <a:t>Dynamic Graph Compilation on CPUs</a:t>
            </a:r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A55897F-555D-5318-710F-8532E55C94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4901" y="1273739"/>
            <a:ext cx="5631100" cy="494833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900" b="1" dirty="0"/>
              <a:t>Definition: 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GB" sz="1700" dirty="0"/>
              <a:t>The process of transforming a dynamic (runtime-evolving) computation graph into optimized machine code on the fly.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900" b="1" dirty="0"/>
              <a:t>Key Mechanisms: 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GB" sz="1700" b="1" dirty="0"/>
              <a:t>Just-In-Time (JIT) Compilation</a:t>
            </a:r>
            <a:r>
              <a:rPr lang="en-GB" sz="1700" dirty="0"/>
              <a:t>: Compile portions of the graph during execution. 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GB" sz="1700" b="1" dirty="0"/>
              <a:t>Operator Fusion &amp; Inlining</a:t>
            </a:r>
            <a:r>
              <a:rPr lang="en-GB" sz="1700" dirty="0"/>
              <a:t>: Merges multiple operations to reduce overhead. (e.g. </a:t>
            </a:r>
            <a:r>
              <a:rPr lang="en-GB" sz="1700" dirty="0" err="1">
                <a:latin typeface="Consolas" panose="020B0609020204030204" pitchFamily="49" charset="0"/>
                <a:cs typeface="Consolas" panose="020B0609020204030204" pitchFamily="49" charset="0"/>
              </a:rPr>
              <a:t>torch.jit.trace</a:t>
            </a:r>
            <a:r>
              <a:rPr lang="en-GB" sz="17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700" dirty="0" err="1"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GB" sz="1700" dirty="0">
                <a:latin typeface="Consolas" panose="020B0609020204030204" pitchFamily="49" charset="0"/>
                <a:cs typeface="Consolas" panose="020B0609020204030204" pitchFamily="49" charset="0"/>
              </a:rPr>
              <a:t>))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900" b="1" dirty="0"/>
              <a:t>Benefits: 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GB" sz="1700" b="1" dirty="0"/>
              <a:t>Adaptability</a:t>
            </a:r>
            <a:r>
              <a:rPr lang="en-GB" sz="1700" dirty="0"/>
              <a:t>: Adjusts to changing input shapes and model behaviour (e.g. </a:t>
            </a:r>
            <a:r>
              <a:rPr lang="en-GB" sz="1700" dirty="0">
                <a:latin typeface="Consolas" panose="020B0609020204030204" pitchFamily="49" charset="0"/>
                <a:cs typeface="Consolas" panose="020B0609020204030204" pitchFamily="49" charset="0"/>
              </a:rPr>
              <a:t>nn.AdaptiveMaxPool2d</a:t>
            </a:r>
            <a:r>
              <a:rPr lang="en-GB" sz="1700" dirty="0"/>
              <a:t>)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GB" sz="1700" b="1" dirty="0"/>
              <a:t>Improved Performance</a:t>
            </a:r>
            <a:r>
              <a:rPr lang="en-GB" sz="1700" dirty="0"/>
              <a:t>: Generates code optimized for current workload, reducing latency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GB" sz="1700" b="1" dirty="0"/>
              <a:t>Flexibility</a:t>
            </a:r>
            <a:r>
              <a:rPr lang="en-GB" sz="1700" dirty="0"/>
              <a:t>: Supports dynamic model structures without a complete recompilation. 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50520102-AE9C-60AF-3E7E-3EDDE59014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3304186"/>
              </p:ext>
            </p:extLst>
          </p:nvPr>
        </p:nvGraphicFramePr>
        <p:xfrm>
          <a:off x="6437409" y="2081137"/>
          <a:ext cx="5537316" cy="2896691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1266768">
                  <a:extLst>
                    <a:ext uri="{9D8B030D-6E8A-4147-A177-3AD203B41FA5}">
                      <a16:colId xmlns:a16="http://schemas.microsoft.com/office/drawing/2014/main" val="301880504"/>
                    </a:ext>
                  </a:extLst>
                </a:gridCol>
                <a:gridCol w="2029767">
                  <a:extLst>
                    <a:ext uri="{9D8B030D-6E8A-4147-A177-3AD203B41FA5}">
                      <a16:colId xmlns:a16="http://schemas.microsoft.com/office/drawing/2014/main" val="501206931"/>
                    </a:ext>
                  </a:extLst>
                </a:gridCol>
                <a:gridCol w="2240781">
                  <a:extLst>
                    <a:ext uri="{9D8B030D-6E8A-4147-A177-3AD203B41FA5}">
                      <a16:colId xmlns:a16="http://schemas.microsoft.com/office/drawing/2014/main" val="3930883487"/>
                    </a:ext>
                  </a:extLst>
                </a:gridCol>
              </a:tblGrid>
              <a:tr h="357243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JIT Compilation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Static Compilation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4160995"/>
                  </a:ext>
                </a:extLst>
              </a:tr>
              <a:tr h="634862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Execution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Dynamic (on-the-fly)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Predefined (ahead of time)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4393032"/>
                  </a:ext>
                </a:extLst>
              </a:tr>
              <a:tr h="634862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Performance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Optimized at runtime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Optimized before execution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178892"/>
                  </a:ext>
                </a:extLst>
              </a:tr>
              <a:tr h="634862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Adaptability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Adjusts to workload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Fixed, less flexible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6751074"/>
                  </a:ext>
                </a:extLst>
              </a:tr>
              <a:tr h="634862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Overhead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Slight Overhead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High compilation time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44537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933325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6DD358-9007-A2C3-513B-E662484EA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Static Graph Compilation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34F2E3-DB73-0D56-E931-8BC09FF81D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3371" y="1181252"/>
            <a:ext cx="5696962" cy="4948335"/>
          </a:xfrm>
        </p:spPr>
        <p:txBody>
          <a:bodyPr/>
          <a:lstStyle/>
          <a:p>
            <a:r>
              <a:rPr lang="en-US" sz="1900" b="1" dirty="0"/>
              <a:t>Definition: </a:t>
            </a:r>
          </a:p>
          <a:p>
            <a:pPr lvl="1"/>
            <a:r>
              <a:rPr lang="en-US" sz="1700" dirty="0"/>
              <a:t>The entire computation graph is defined, optimized and compiled ahead of execution. </a:t>
            </a:r>
          </a:p>
          <a:p>
            <a:pPr lvl="1"/>
            <a:r>
              <a:rPr lang="en-US" sz="1700" dirty="0"/>
              <a:t>The structure remains fixed throughout runtime. </a:t>
            </a:r>
          </a:p>
          <a:p>
            <a:r>
              <a:rPr lang="en-US" sz="1900" b="1" dirty="0"/>
              <a:t>Key Mechanisms: </a:t>
            </a:r>
          </a:p>
          <a:p>
            <a:pPr lvl="1"/>
            <a:r>
              <a:rPr lang="en-US" sz="1700" b="1" dirty="0"/>
              <a:t>Operator fusion</a:t>
            </a:r>
            <a:r>
              <a:rPr lang="en-US" sz="1700" dirty="0"/>
              <a:t>, </a:t>
            </a:r>
            <a:r>
              <a:rPr lang="en-US" sz="1700" b="1" dirty="0"/>
              <a:t>constant folding</a:t>
            </a:r>
            <a:r>
              <a:rPr lang="en-US" sz="1700" dirty="0"/>
              <a:t>, and </a:t>
            </a:r>
            <a:r>
              <a:rPr lang="en-US" sz="1700" b="1" dirty="0"/>
              <a:t>memory layout adjustments</a:t>
            </a:r>
            <a:r>
              <a:rPr lang="en-US" sz="1700" dirty="0"/>
              <a:t> are performed at compile time. </a:t>
            </a:r>
          </a:p>
          <a:p>
            <a:pPr lvl="1"/>
            <a:r>
              <a:rPr lang="en-US" sz="1700" b="1" dirty="0"/>
              <a:t>Global Analysis</a:t>
            </a:r>
            <a:r>
              <a:rPr lang="en-US" sz="1700" dirty="0"/>
              <a:t>: Enables comprehensive optimization across the </a:t>
            </a:r>
            <a:r>
              <a:rPr lang="en-US" sz="1700" b="1" dirty="0"/>
              <a:t>entire graph</a:t>
            </a:r>
            <a:r>
              <a:rPr lang="en-US" sz="1700" dirty="0"/>
              <a:t>, considering all dependencies</a:t>
            </a:r>
          </a:p>
          <a:p>
            <a:r>
              <a:rPr lang="en-US" sz="1900" b="1" dirty="0"/>
              <a:t>Benefits: </a:t>
            </a:r>
          </a:p>
          <a:p>
            <a:pPr lvl="1"/>
            <a:r>
              <a:rPr lang="en-US" sz="1700" b="1" dirty="0"/>
              <a:t>Enhanced Performance</a:t>
            </a:r>
            <a:r>
              <a:rPr lang="en-US" sz="1900" dirty="0"/>
              <a:t>: </a:t>
            </a:r>
          </a:p>
          <a:p>
            <a:pPr lvl="2"/>
            <a:r>
              <a:rPr lang="en-US" sz="1500" dirty="0"/>
              <a:t>Global optimizations yield highly efficient runtime execution </a:t>
            </a:r>
          </a:p>
          <a:p>
            <a:pPr lvl="1"/>
            <a:r>
              <a:rPr lang="en-US" sz="1700" b="1" dirty="0"/>
              <a:t>Predictability</a:t>
            </a:r>
            <a:r>
              <a:rPr lang="en-US" sz="1900" dirty="0"/>
              <a:t>:</a:t>
            </a:r>
          </a:p>
          <a:p>
            <a:pPr lvl="2"/>
            <a:r>
              <a:rPr lang="en-US" sz="1500" dirty="0"/>
              <a:t>Deterministic execution flow ideal for production environments. </a:t>
            </a:r>
          </a:p>
          <a:p>
            <a:pPr lvl="1"/>
            <a:r>
              <a:rPr lang="en-US" sz="1700" b="1" dirty="0"/>
              <a:t>Optimized Hardware Utilization</a:t>
            </a:r>
            <a:r>
              <a:rPr lang="en-US" sz="1900" dirty="0"/>
              <a:t>: </a:t>
            </a:r>
          </a:p>
          <a:p>
            <a:pPr lvl="2"/>
            <a:r>
              <a:rPr lang="en-US" sz="1500" dirty="0"/>
              <a:t>Pre-compiled kernels can better exploit specialized CPU features.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7763D6-6964-0D93-41F2-B44261226F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5052" y="329921"/>
            <a:ext cx="2273300" cy="43008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50A867D-618F-995C-F7A7-B54E0E6CA5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39275" y="476250"/>
            <a:ext cx="2273300" cy="3835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7F52115-AE87-83EE-29CB-396E8EB38D65}"/>
              </a:ext>
            </a:extLst>
          </p:cNvPr>
          <p:cNvSpPr txBox="1"/>
          <p:nvPr/>
        </p:nvSpPr>
        <p:spPr>
          <a:xfrm>
            <a:off x="6823670" y="4900773"/>
            <a:ext cx="4671644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+mn-lt"/>
              </a:rPr>
              <a:t>Identical Operations, different graphs. Left graph,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BatchNorm</a:t>
            </a:r>
            <a:r>
              <a:rPr lang="en-US" sz="1600" dirty="0">
                <a:latin typeface="+mn-lt"/>
              </a:rPr>
              <a:t> operation is separate operator. In right graph,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BatchNorm</a:t>
            </a:r>
            <a:r>
              <a:rPr lang="en-US" sz="1600" dirty="0">
                <a:latin typeface="+mn-lt"/>
              </a:rPr>
              <a:t> has been </a:t>
            </a:r>
            <a:r>
              <a:rPr lang="en-US" sz="1600" b="1" dirty="0">
                <a:latin typeface="+mn-lt"/>
              </a:rPr>
              <a:t>fused</a:t>
            </a:r>
            <a:r>
              <a:rPr lang="en-US" sz="1600" dirty="0">
                <a:latin typeface="+mn-lt"/>
              </a:rPr>
              <a:t> into the preceding convolution layer. </a:t>
            </a:r>
          </a:p>
        </p:txBody>
      </p:sp>
    </p:spTree>
    <p:extLst>
      <p:ext uri="{BB962C8B-B14F-4D97-AF65-F5344CB8AC3E}">
        <p14:creationId xmlns:p14="http://schemas.microsoft.com/office/powerpoint/2010/main" val="9935807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2EDC72-9FC2-C94B-0D0A-3A842F9301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920071-2F16-6D55-AE7F-FBA6D4563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145" y="478301"/>
            <a:ext cx="11233150" cy="654760"/>
          </a:xfrm>
        </p:spPr>
        <p:txBody>
          <a:bodyPr anchor="ctr">
            <a:normAutofit/>
          </a:bodyPr>
          <a:lstStyle/>
          <a:p>
            <a:r>
              <a:rPr lang="en-GB" dirty="0"/>
              <a:t>Static vs. Dynamic Compilation – A Comparison</a:t>
            </a:r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117996E-E208-FD68-1A3A-4BBFA8E5E7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8145" y="1431364"/>
            <a:ext cx="5429899" cy="494833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altLang="en-US" sz="1900" b="1" dirty="0"/>
              <a:t>Static Compilation: 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GB" altLang="en-US" sz="1500" dirty="0"/>
              <a:t>Graph fixed and </a:t>
            </a:r>
            <a:r>
              <a:rPr lang="en-GB" altLang="en-US" sz="1500" b="1" dirty="0"/>
              <a:t>compiled ahead-of-time 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GB" altLang="en-US" sz="1500" b="1" dirty="0"/>
              <a:t>Global optimizations </a:t>
            </a:r>
            <a:r>
              <a:rPr lang="en-GB" altLang="en-US" sz="1500" dirty="0"/>
              <a:t>yield deterministic performance 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GB" altLang="en-US" sz="1500" dirty="0"/>
              <a:t>Ideal for stable, production workloads. 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endParaRPr lang="en-GB" altLang="en-US" sz="1500" b="1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altLang="en-US" sz="1900" b="1" dirty="0"/>
              <a:t>Advantages: 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GB" sz="1400" dirty="0"/>
              <a:t>More predictable performance (fewer surprises at runtime).</a:t>
            </a:r>
            <a:endParaRPr lang="en-GB" sz="1400" b="1" dirty="0"/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GB" sz="1400" dirty="0"/>
              <a:t>Often faster execution for stable workloads.</a:t>
            </a:r>
            <a:endParaRPr lang="en-GB" sz="1400" b="1" dirty="0"/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GB" sz="1400" dirty="0"/>
              <a:t>However, less flexibility if input shapes or control flow vary widely.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endParaRPr lang="en-GB" altLang="en-US" sz="1400" b="1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altLang="en-US" sz="1900" b="1" dirty="0"/>
              <a:t>Examples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GB" sz="1400" dirty="0"/>
              <a:t>Some deep learning frameworks when using ahead-of-time graph compilation (e.g., XLA, TVM, some ONNX runtime scenarios, </a:t>
            </a:r>
            <a:r>
              <a:rPr lang="en-GB" sz="1400" dirty="0" err="1"/>
              <a:t>Llama.cpp</a:t>
            </a:r>
            <a:r>
              <a:rPr lang="en-GB" sz="1400" dirty="0"/>
              <a:t>).</a:t>
            </a:r>
            <a:endParaRPr lang="en-GB" altLang="en-US" sz="15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7C51E5-1DAA-0298-93CA-12D8896A3A96}"/>
              </a:ext>
            </a:extLst>
          </p:cNvPr>
          <p:cNvSpPr txBox="1">
            <a:spLocks/>
          </p:cNvSpPr>
          <p:nvPr/>
        </p:nvSpPr>
        <p:spPr>
          <a:xfrm>
            <a:off x="6480357" y="1358529"/>
            <a:ext cx="5429899" cy="494833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342900" indent="-34290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7278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94710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293178" indent="-17303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518603" indent="-168275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16550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836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122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3408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altLang="en-US" sz="1900" b="1" dirty="0"/>
              <a:t>Dynamic Compilation: 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GB" altLang="en-US" sz="1500" b="1" dirty="0"/>
              <a:t>On-the-fly JIT </a:t>
            </a:r>
            <a:r>
              <a:rPr lang="en-GB" altLang="en-US" sz="1500" dirty="0"/>
              <a:t>optimizations during runtime 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GB" altLang="en-US" sz="1500" dirty="0"/>
              <a:t>Adapts to changing inputs and control flow 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GB" altLang="en-US" sz="1500" dirty="0"/>
              <a:t>Offers flexibility with potential runtime overhead.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GB" altLang="en-US" sz="1900" b="1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altLang="en-US" sz="1900" b="1" dirty="0"/>
              <a:t>Advantages: 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GB" sz="1400" dirty="0"/>
              <a:t>Adapts to different runtime conditions.</a:t>
            </a:r>
            <a:r>
              <a:rPr lang="en-GB" altLang="en-US" sz="1500" b="1" dirty="0"/>
              <a:t> 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GB" sz="1400" dirty="0"/>
              <a:t>Easier prototyping and debugging because you can quickly change code.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GB" sz="1400" dirty="0"/>
              <a:t>Might introduce overhead (warm-up time or re-compilation).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endParaRPr lang="en-GB" altLang="en-US" sz="1400" b="1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altLang="en-US" sz="1900" b="1" dirty="0"/>
              <a:t>Examples 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GB" sz="1400" dirty="0" err="1"/>
              <a:t>PyTorch’s</a:t>
            </a:r>
            <a:r>
              <a:rPr lang="en-GB" sz="1400" dirty="0"/>
              <a:t> eager mode, TensorFlow’s eager execution, or </a:t>
            </a:r>
            <a:r>
              <a:rPr lang="en-GB" sz="1400" dirty="0" err="1"/>
              <a:t>TorchScript</a:t>
            </a:r>
            <a:r>
              <a:rPr lang="en-GB" sz="1400" dirty="0"/>
              <a:t> JIT falls somewhere in between static and dynamic.</a:t>
            </a:r>
            <a:endParaRPr lang="en-GB" altLang="en-US" sz="1500" b="1" dirty="0"/>
          </a:p>
        </p:txBody>
      </p:sp>
    </p:spTree>
    <p:extLst>
      <p:ext uri="{BB962C8B-B14F-4D97-AF65-F5344CB8AC3E}">
        <p14:creationId xmlns:p14="http://schemas.microsoft.com/office/powerpoint/2010/main" val="2167886041"/>
      </p:ext>
    </p:extLst>
  </p:cSld>
  <p:clrMapOvr>
    <a:masterClrMapping/>
  </p:clrMapOvr>
</p:sld>
</file>

<file path=ppt/theme/theme1.xml><?xml version="1.0" encoding="utf-8"?>
<a:theme xmlns:a="http://schemas.openxmlformats.org/drawingml/2006/main" name="Arm_Public_2024">
  <a:themeElements>
    <a:clrScheme name="Arm PPT">
      <a:dk1>
        <a:srgbClr val="000000"/>
      </a:dk1>
      <a:lt1>
        <a:srgbClr val="FFFFFF"/>
      </a:lt1>
      <a:dk2>
        <a:srgbClr val="333E48"/>
      </a:dk2>
      <a:lt2>
        <a:srgbClr val="E5ECEB"/>
      </a:lt2>
      <a:accent1>
        <a:srgbClr val="0091BD"/>
      </a:accent1>
      <a:accent2>
        <a:srgbClr val="002B49"/>
      </a:accent2>
      <a:accent3>
        <a:srgbClr val="FFC700"/>
      </a:accent3>
      <a:accent4>
        <a:srgbClr val="95D600"/>
      </a:accent4>
      <a:accent5>
        <a:srgbClr val="FF6B00"/>
      </a:accent5>
      <a:accent6>
        <a:srgbClr val="7D868C"/>
      </a:accent6>
      <a:hlink>
        <a:srgbClr val="00C1DE"/>
      </a:hlink>
      <a:folHlink>
        <a:srgbClr val="002F6C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marL="0" indent="0" algn="l" defTabSz="914400" rtl="0" eaLnBrk="1" latinLnBrk="0" hangingPunct="1">
          <a:lnSpc>
            <a:spcPct val="90000"/>
          </a:lnSpc>
          <a:spcBef>
            <a:spcPts val="0"/>
          </a:spcBef>
          <a:spcAft>
            <a:spcPts val="600"/>
          </a:spcAft>
          <a:buFont typeface="Arial" panose="020B0604020202020204" pitchFamily="34" charset="0"/>
          <a:buNone/>
          <a:defRPr sz="2100" kern="1200" dirty="0" err="1" smtClean="0">
            <a:solidFill>
              <a:schemeClr val="tx2"/>
            </a:solidFill>
            <a:latin typeface="+mn-lt"/>
            <a:ea typeface="+mn-ea"/>
            <a:cs typeface="+mn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2" id="{25AA46A6-F8D0-4647-865D-F700FAFED8F6}" vid="{255BEF51-55C5-A743-A761-05EE3BF481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Current_x0020_Version xmlns="f2ad5090-61a8-4b8c-ab70-68f4ff4d1933">9.0</Current_x0020_Version>
    <Document_x0020_Author xmlns="f2ad5090-61a8-4b8c-ab70-68f4ff4d1933">
      <UserInfo>
        <DisplayName/>
        <AccountId xsi:nil="true"/>
        <AccountType/>
      </UserInfo>
    </Document_x0020_Author>
    <_dlc_DocId xmlns="f2ad5090-61a8-4b8c-ab70-68f4ff4d1933">ARM-ECM-0633231</_dlc_DocId>
    <Document_x0020_Confidentiality xmlns="f2ad5090-61a8-4b8c-ab70-68f4ff4d1933">Confidential-Restricted</Document_x0020_Confidentiality>
    <_dlc_DocIdUrl xmlns="f2ad5090-61a8-4b8c-ab70-68f4ff4d1933">
      <Url>http://teamsites.arm.com/sites/cthub/_layouts/DocIdRedir.aspx?ID=ARM-ECM-0633231</Url>
      <Description>ARM-ECM-0633231</Description>
    </_dlc_DocIdUrl>
    <Category xmlns="c0950e01-db07-4e41-9c32-b7a8e9fccc9b">Private Presentation Templates</Category>
    <ARM_x0020_Legacy_x0020_ID xmlns="f2ad5090-61a8-4b8c-ab70-68f4ff4d1933" xsi:nil="true"/>
    <TaxCatchAll xmlns="f2ad5090-61a8-4b8c-ab70-68f4ff4d1933">
      <Value>7</Value>
      <Value>1</Value>
    </TaxCatchAll>
    <j60c3ced31bb40378c6254d49035d966 xmlns="f2ad5090-61a8-4b8c-ab70-68f4ff4d1933">
      <Terms xmlns="http://schemas.microsoft.com/office/infopath/2007/PartnerControls">
        <TermInfo xmlns="http://schemas.microsoft.com/office/infopath/2007/PartnerControls">
          <TermName xmlns="http://schemas.microsoft.com/office/infopath/2007/PartnerControls">2017</TermName>
          <TermId xmlns="http://schemas.microsoft.com/office/infopath/2007/PartnerControls">58467e81-5d99-44a5-abb5-12a016b65e9e</TermId>
        </TermInfo>
      </Terms>
    </j60c3ced31bb40378c6254d49035d966>
    <RoutingRuleDescription xmlns="http://schemas.microsoft.com/sharepoint/v3" xsi:nil="true"/>
    <_Status xmlns="http://schemas.microsoft.com/sharepoint/v3/fields">Not Started</_Status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4.xml><?xml version="1.0" encoding="utf-8"?>
<ct:contentTypeSchema xmlns:ct="http://schemas.microsoft.com/office/2006/metadata/contentType" xmlns:ma="http://schemas.microsoft.com/office/2006/metadata/properties/metaAttributes" ct:_="" ma:_="" ma:contentTypeName="ARM Document" ma:contentTypeID="0x0101005C6975769EB1684CAB07571CAE07A11B0100BC81FA0C64ACC243A77959D9266C7751" ma:contentTypeVersion="27" ma:contentTypeDescription="" ma:contentTypeScope="" ma:versionID="c3d44a507a30e34bb56df6cb41b0e970">
  <xsd:schema xmlns:xsd="http://www.w3.org/2001/XMLSchema" xmlns:xs="http://www.w3.org/2001/XMLSchema" xmlns:p="http://schemas.microsoft.com/office/2006/metadata/properties" xmlns:ns1="http://schemas.microsoft.com/sharepoint/v3" xmlns:ns2="f2ad5090-61a8-4b8c-ab70-68f4ff4d1933" xmlns:ns3="http://schemas.microsoft.com/sharepoint/v3/fields" xmlns:ns4="c0950e01-db07-4e41-9c32-b7a8e9fccc9b" targetNamespace="http://schemas.microsoft.com/office/2006/metadata/properties" ma:root="true" ma:fieldsID="d6365f768a9cf65e3d0aaa644537f94f" ns1:_="" ns2:_="" ns3:_="" ns4:_="">
    <xsd:import namespace="http://schemas.microsoft.com/sharepoint/v3"/>
    <xsd:import namespace="f2ad5090-61a8-4b8c-ab70-68f4ff4d1933"/>
    <xsd:import namespace="http://schemas.microsoft.com/sharepoint/v3/fields"/>
    <xsd:import namespace="c0950e01-db07-4e41-9c32-b7a8e9fccc9b"/>
    <xsd:element name="properties">
      <xsd:complexType>
        <xsd:sequence>
          <xsd:element name="documentManagement">
            <xsd:complexType>
              <xsd:all>
                <xsd:element ref="ns1:RoutingRuleDescription" minOccurs="0"/>
                <xsd:element ref="ns2:Document_x0020_Author" minOccurs="0"/>
                <xsd:element ref="ns3:_Status"/>
                <xsd:element ref="ns2:Document_x0020_Confidentiality"/>
                <xsd:element ref="ns2:_dlc_DocId" minOccurs="0"/>
                <xsd:element ref="ns2:_dlc_DocIdUrl" minOccurs="0"/>
                <xsd:element ref="ns2:_dlc_DocIdPersistId" minOccurs="0"/>
                <xsd:element ref="ns2:ARM_x0020_Legacy_x0020_ID" minOccurs="0"/>
                <xsd:element ref="ns2:Current_x0020_Version" minOccurs="0"/>
                <xsd:element ref="ns2:j60c3ced31bb40378c6254d49035d966" minOccurs="0"/>
                <xsd:element ref="ns2:TaxCatchAll" minOccurs="0"/>
                <xsd:element ref="ns2:TaxCatchAllLabel" minOccurs="0"/>
                <xsd:element ref="ns4:Categor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RoutingRuleDescription" ma:index="2" nillable="true" ma:displayName="Description" ma:internalName="RoutingRuleDescription" ma:readOnly="false">
      <xsd:simpleType>
        <xsd:restriction base="dms:Text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2ad5090-61a8-4b8c-ab70-68f4ff4d1933" elementFormDefault="qualified">
    <xsd:import namespace="http://schemas.microsoft.com/office/2006/documentManagement/types"/>
    <xsd:import namespace="http://schemas.microsoft.com/office/infopath/2007/PartnerControls"/>
    <xsd:element name="Document_x0020_Author" ma:index="3" nillable="true" ma:displayName="Document Author" ma:list="UserInfo" ma:SharePointGroup="0" ma:internalName="Document_x0020_Author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Document_x0020_Confidentiality" ma:index="5" ma:displayName="Document Confidentiality" ma:default="Confidential" ma:format="Dropdown" ma:internalName="Document_x0020_Confidentiality">
      <xsd:simpleType>
        <xsd:restriction base="dms:Choice">
          <xsd:enumeration value="Secret"/>
          <xsd:enumeration value="Confidential-Restricted"/>
          <xsd:enumeration value="Confidential"/>
          <xsd:enumeration value="Non-Confidential"/>
          <xsd:enumeration value="Personal"/>
        </xsd:restriction>
      </xsd:simpleType>
    </xsd:element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  <xsd:element name="ARM_x0020_Legacy_x0020_ID" ma:index="16" nillable="true" ma:displayName="ARM Legacy ID" ma:internalName="ARM_x0020_Legacy_x0020_ID">
      <xsd:simpleType>
        <xsd:restriction base="dms:Text">
          <xsd:maxLength value="255"/>
        </xsd:restriction>
      </xsd:simpleType>
    </xsd:element>
    <xsd:element name="Current_x0020_Version" ma:index="17" nillable="true" ma:displayName="Current Version" ma:description="The current version number of the file in SharePoint." ma:internalName="Current_x0020_Version" ma:readOnly="false">
      <xsd:simpleType>
        <xsd:restriction base="dms:Text">
          <xsd:maxLength value="255"/>
        </xsd:restriction>
      </xsd:simpleType>
    </xsd:element>
    <xsd:element name="j60c3ced31bb40378c6254d49035d966" ma:index="18" nillable="true" ma:taxonomy="true" ma:internalName="j60c3ced31bb40378c6254d49035d966" ma:taxonomyFieldName="Calendar_x0020_Year" ma:displayName="Calendar Year" ma:readOnly="false" ma:default="7;#2017|58467e81-5d99-44a5-abb5-12a016b65e9e" ma:fieldId="{360c3ced-31bb-4037-8c62-54d49035d966}" ma:sspId="982c6e79-63e2-4d63-9b21-99d1544b0b75" ma:termSetId="c604d99f-773e-49a6-a2c0-6d4bc7541120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axCatchAll" ma:index="19" nillable="true" ma:displayName="Taxonomy Catch All Column" ma:hidden="true" ma:list="{a9424fa9-fdb0-43c3-9a79-ae027323b92a}" ma:internalName="TaxCatchAll" ma:showField="CatchAllData" ma:web="f2ad5090-61a8-4b8c-ab70-68f4ff4d193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20" nillable="true" ma:displayName="Taxonomy Catch All Column1" ma:hidden="true" ma:list="{a9424fa9-fdb0-43c3-9a79-ae027323b92a}" ma:internalName="TaxCatchAllLabel" ma:readOnly="true" ma:showField="CatchAllDataLabel" ma:web="f2ad5090-61a8-4b8c-ab70-68f4ff4d193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Status" ma:index="4" ma:displayName="Status" ma:default="Not Started" ma:internalName="_Status" ma:readOnly="false">
      <xsd:simpleType>
        <xsd:union memberTypes="dms:Text">
          <xsd:simpleType>
            <xsd:restriction base="dms:Choice">
              <xsd:enumeration value="Not Started"/>
              <xsd:enumeration value="Draft"/>
              <xsd:enumeration value="Reviewed"/>
              <xsd:enumeration value="Scheduled"/>
              <xsd:enumeration value="Published"/>
              <xsd:enumeration value="Final"/>
              <xsd:enumeration value="Expired"/>
            </xsd:restriction>
          </xsd:simpleType>
        </xsd:un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950e01-db07-4e41-9c32-b7a8e9fccc9b" elementFormDefault="qualified">
    <xsd:import namespace="http://schemas.microsoft.com/office/2006/documentManagement/types"/>
    <xsd:import namespace="http://schemas.microsoft.com/office/infopath/2007/PartnerControls"/>
    <xsd:element name="Category" ma:index="22" nillable="true" ma:displayName="Category" ma:format="Dropdown" ma:internalName="Category">
      <xsd:simpleType>
        <xsd:restriction base="dms:Choice">
          <xsd:enumeration value="Word Documents - UK"/>
          <xsd:enumeration value="Word Documents - US"/>
          <xsd:enumeration value="Board Presentation Templates"/>
          <xsd:enumeration value="Public Presentation Templates"/>
          <xsd:enumeration value="Private Presentation Templates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11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 ma:index="6" ma:displayName="Keywords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axOccurs="1" ma:displayName="Status">
          <xsd:simpleType xmlns:xs="http://www.w3.org/2001/XMLSchema">
            <xsd:restriction base="xsd:string">
              <xsd:minLength value="1"/>
            </xsd:restriction>
          </xsd:simpleType>
        </xsd:element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5.xml><?xml version="1.0" encoding="utf-8"?>
<?mso-contentType ?>
<customXsn xmlns="http://schemas.microsoft.com/office/2006/metadata/customXsn">
  <xsnLocation/>
  <cached>True</cached>
  <openByDefault>True</openByDefault>
  <xsnScope/>
</customXsn>
</file>

<file path=customXml/itemProps1.xml><?xml version="1.0" encoding="utf-8"?>
<ds:datastoreItem xmlns:ds="http://schemas.openxmlformats.org/officeDocument/2006/customXml" ds:itemID="{B61D4E06-5D3F-4994-A4A7-4BA626FA722D}">
  <ds:schemaRefs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www.w3.org/XML/1998/namespace"/>
    <ds:schemaRef ds:uri="http://schemas.microsoft.com/sharepoint/v3/fields"/>
    <ds:schemaRef ds:uri="http://purl.org/dc/terms/"/>
    <ds:schemaRef ds:uri="f2ad5090-61a8-4b8c-ab70-68f4ff4d1933"/>
    <ds:schemaRef ds:uri="http://schemas.microsoft.com/office/infopath/2007/PartnerControls"/>
    <ds:schemaRef ds:uri="http://schemas.microsoft.com/office/2006/documentManagement/types"/>
    <ds:schemaRef ds:uri="c0950e01-db07-4e41-9c32-b7a8e9fccc9b"/>
    <ds:schemaRef ds:uri="http://schemas.microsoft.com/sharepoint/v3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82EFBBFE-5AFC-4CAD-AD38-1CB870BDB25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E7F2E56-8924-419D-99E9-79DB71144EB2}">
  <ds:schemaRefs>
    <ds:schemaRef ds:uri="http://schemas.microsoft.com/sharepoint/events"/>
  </ds:schemaRefs>
</ds:datastoreItem>
</file>

<file path=customXml/itemProps4.xml><?xml version="1.0" encoding="utf-8"?>
<ds:datastoreItem xmlns:ds="http://schemas.openxmlformats.org/officeDocument/2006/customXml" ds:itemID="{5675509F-A6F5-4147-861D-E4CC99F48FA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f2ad5090-61a8-4b8c-ab70-68f4ff4d1933"/>
    <ds:schemaRef ds:uri="http://schemas.microsoft.com/sharepoint/v3/fields"/>
    <ds:schemaRef ds:uri="c0950e01-db07-4e41-9c32-b7a8e9fccc9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5.xml><?xml version="1.0" encoding="utf-8"?>
<ds:datastoreItem xmlns:ds="http://schemas.openxmlformats.org/officeDocument/2006/customXml" ds:itemID="{C959113B-7FA4-40AB-AF85-5C5588D4771C}">
  <ds:schemaRefs>
    <ds:schemaRef ds:uri="http://schemas.microsoft.com/office/2006/metadata/customXsn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Arm_Public_2024</Template>
  <TotalTime>15446</TotalTime>
  <Words>2633</Words>
  <Application>Microsoft Macintosh PowerPoint</Application>
  <PresentationFormat>Widescreen</PresentationFormat>
  <Paragraphs>325</Paragraphs>
  <Slides>15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ＭＳ Ｐゴシック</vt:lpstr>
      <vt:lpstr>Arial</vt:lpstr>
      <vt:lpstr>Calibri</vt:lpstr>
      <vt:lpstr>Consolas</vt:lpstr>
      <vt:lpstr>system-ui</vt:lpstr>
      <vt:lpstr>Wingdings</vt:lpstr>
      <vt:lpstr>Arm_Public_2024</vt:lpstr>
      <vt:lpstr>ML Frameworks and Optimised Libraries (Chapter 3)</vt:lpstr>
      <vt:lpstr>Learning Outcomes</vt:lpstr>
      <vt:lpstr>Why Optimize for CPU Inference?</vt:lpstr>
      <vt:lpstr>Revisiting CPU Inference Challenges</vt:lpstr>
      <vt:lpstr>Generative AI Model as a Graph</vt:lpstr>
      <vt:lpstr>Graph Mode vs. Eager Mode </vt:lpstr>
      <vt:lpstr>Dynamic Graph Compilation on CPUs</vt:lpstr>
      <vt:lpstr>Static Graph Compilation </vt:lpstr>
      <vt:lpstr>Static vs. Dynamic Compilation – A Comparison</vt:lpstr>
      <vt:lpstr>Overview of ML Frameworks on Arm</vt:lpstr>
      <vt:lpstr>PyTorch on Arm</vt:lpstr>
      <vt:lpstr>Optimised Libraries – KleidiAI</vt:lpstr>
      <vt:lpstr>Llama.cpp for Lightweight Inference</vt:lpstr>
      <vt:lpstr>Summary</vt:lpstr>
      <vt:lpstr>Questions and Discussion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Oliver Grainge</dc:creator>
  <cp:keywords/>
  <dc:description/>
  <cp:lastModifiedBy>Oliver Grainge</cp:lastModifiedBy>
  <cp:revision>235</cp:revision>
  <dcterms:created xsi:type="dcterms:W3CDTF">2024-11-20T09:48:17Z</dcterms:created>
  <dcterms:modified xsi:type="dcterms:W3CDTF">2025-03-03T15:16:00Z</dcterms:modified>
  <cp:category/>
  <cp:contentStatus>Published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45c40ffca3445d9bf3205a60bd2f6d6">
    <vt:lpwstr>Confidential|28d1025d-1415-4984-b35e-5b79e7d32b5c</vt:lpwstr>
  </property>
  <property fmtid="{D5CDD505-2E9C-101B-9397-08002B2CF9AE}" pid="3" name="TaxKeyword">
    <vt:lpwstr/>
  </property>
  <property fmtid="{D5CDD505-2E9C-101B-9397-08002B2CF9AE}" pid="4" name="_dlc_policyId">
    <vt:lpwstr>0x0101004E4B3E189D714F49A85ED613D6AE4F95|-1756139441</vt:lpwstr>
  </property>
  <property fmtid="{D5CDD505-2E9C-101B-9397-08002B2CF9AE}" pid="5" name="_dlc_DocIdItemGuid">
    <vt:lpwstr>e89a121e-355c-4cb1-879e-045fefeb8c84</vt:lpwstr>
  </property>
  <property fmtid="{D5CDD505-2E9C-101B-9397-08002B2CF9AE}" pid="6" name="_dlc_ItemStageId">
    <vt:lpwstr>1</vt:lpwstr>
  </property>
  <property fmtid="{D5CDD505-2E9C-101B-9397-08002B2CF9AE}" pid="7" name="j60c3ced31bb40378c6254d49035d966">
    <vt:lpwstr>2015|ee47c3e7-6a69-4f36-9adf-1007c8d399a4</vt:lpwstr>
  </property>
  <property fmtid="{D5CDD505-2E9C-101B-9397-08002B2CF9AE}" pid="8" name="vti_description">
    <vt:lpwstr/>
  </property>
  <property fmtid="{D5CDD505-2E9C-101B-9397-08002B2CF9AE}" pid="9" name="WorkflowChangePath">
    <vt:lpwstr>1069b4ef-e6f3-4ad7-8c8e-772136578697,10;</vt:lpwstr>
  </property>
  <property fmtid="{D5CDD505-2E9C-101B-9397-08002B2CF9AE}" pid="10" name="Confidentiality">
    <vt:lpwstr>1;#Confidential|28d1025d-1415-4984-b35e-5b79e7d32b5c</vt:lpwstr>
  </property>
  <property fmtid="{D5CDD505-2E9C-101B-9397-08002B2CF9AE}" pid="11" name="ContentTypeId">
    <vt:lpwstr>0x0101005C6975769EB1684CAB07571CAE07A11B0100BC81FA0C64ACC243A77959D9266C7751</vt:lpwstr>
  </property>
  <property fmtid="{D5CDD505-2E9C-101B-9397-08002B2CF9AE}" pid="12" name="Calendar Year">
    <vt:lpwstr>7;#2017|58467e81-5d99-44a5-abb5-12a016b65e9e</vt:lpwstr>
  </property>
  <property fmtid="{D5CDD505-2E9C-101B-9397-08002B2CF9AE}" pid="13" name="TaxCatchAll">
    <vt:lpwstr/>
  </property>
  <property fmtid="{D5CDD505-2E9C-101B-9397-08002B2CF9AE}" pid="14" name="TaxKeywordTaxHTField">
    <vt:lpwstr/>
  </property>
  <property fmtid="{D5CDD505-2E9C-101B-9397-08002B2CF9AE}" pid="15" name="ItemRetentionFormula">
    <vt:lpwstr/>
  </property>
  <property fmtid="{D5CDD505-2E9C-101B-9397-08002B2CF9AE}" pid="16" name="_dlc_LastRun">
    <vt:lpwstr>08/15/2015 23:02:11</vt:lpwstr>
  </property>
</Properties>
</file>